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media1.mp4"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Author and Date"/>
          <p:cNvSpPr txBox="1"/>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12" name="Presentation Title"/>
          <p:cNvSpPr txBox="1"/>
          <p:nvPr>
            <p:ph type="title" hasCustomPrompt="1"/>
          </p:nvPr>
        </p:nvSpPr>
        <p:spPr>
          <a:xfrm>
            <a:off x="1206496" y="2574991"/>
            <a:ext cx="21971004" cy="4648201"/>
          </a:xfrm>
          <a:prstGeom prst="rect">
            <a:avLst/>
          </a:prstGeom>
        </p:spPr>
        <p:txBody>
          <a:bodyPr anchor="b"/>
          <a:lstStyle>
            <a:lvl1pPr>
              <a:defRPr spc="-232" sz="11600"/>
            </a:lvl1pPr>
          </a:lstStyle>
          <a:p>
            <a:pPr/>
            <a:r>
              <a:t>Presentation Title</a:t>
            </a:r>
          </a:p>
        </p:txBody>
      </p:sp>
      <p:sp>
        <p:nvSpPr>
          <p:cNvPr id="13" name="Body Level One…"/>
          <p:cNvSpPr txBox="1"/>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666699290_02_crop_3159x1892.jpg"/>
          <p:cNvSpPr/>
          <p:nvPr>
            <p:ph type="pic" idx="21"/>
          </p:nvPr>
        </p:nvSpPr>
        <p:spPr>
          <a:xfrm>
            <a:off x="-1155700" y="-1295400"/>
            <a:ext cx="26746200" cy="16018933"/>
          </a:xfrm>
          <a:prstGeom prst="rect">
            <a:avLst/>
          </a:prstGeom>
        </p:spPr>
        <p:txBody>
          <a:bodyPr lIns="91439" tIns="45719" rIns="91439" bIns="45719">
            <a:noAutofit/>
          </a:bodyPr>
          <a:lstStyle/>
          <a:p>
            <a:pPr/>
          </a:p>
        </p:txBody>
      </p:sp>
      <p:sp>
        <p:nvSpPr>
          <p:cNvPr id="22" name="Presentation Title"/>
          <p:cNvSpPr txBox="1"/>
          <p:nvPr>
            <p:ph type="title" hasCustomPrompt="1"/>
          </p:nvPr>
        </p:nvSpPr>
        <p:spPr>
          <a:xfrm>
            <a:off x="1206500" y="7124700"/>
            <a:ext cx="21971000" cy="4648200"/>
          </a:xfrm>
          <a:prstGeom prst="rect">
            <a:avLst/>
          </a:prstGeom>
        </p:spPr>
        <p:txBody>
          <a:bodyPr anchor="b"/>
          <a:lstStyle>
            <a:lvl1pPr>
              <a:defRPr spc="-232" sz="11600"/>
            </a:lvl1pPr>
          </a:lstStyle>
          <a:p>
            <a:pPr/>
            <a:r>
              <a:t>Presentation Title</a:t>
            </a:r>
          </a:p>
        </p:txBody>
      </p:sp>
      <p:sp>
        <p:nvSpPr>
          <p:cNvPr id="23" name="Author and Date"/>
          <p:cNvSpPr txBox="1"/>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24" name="Body Level One…"/>
          <p:cNvSpPr txBox="1"/>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910457886_1434x1669.jpg"/>
          <p:cNvSpPr/>
          <p:nvPr>
            <p:ph type="pic" idx="21"/>
          </p:nvPr>
        </p:nvSpPr>
        <p:spPr>
          <a:xfrm>
            <a:off x="10972800" y="-203200"/>
            <a:ext cx="12144837" cy="14135100"/>
          </a:xfrm>
          <a:prstGeom prst="rect">
            <a:avLst/>
          </a:prstGeom>
        </p:spPr>
        <p:txBody>
          <a:bodyPr lIns="91439" tIns="45719" rIns="91439" bIns="45719">
            <a:noAutofit/>
          </a:bodyPr>
          <a:lstStyle/>
          <a:p>
            <a:pPr/>
          </a:p>
        </p:txBody>
      </p:sp>
      <p:sp>
        <p:nvSpPr>
          <p:cNvPr id="33" name="Slide Title"/>
          <p:cNvSpPr txBox="1"/>
          <p:nvPr>
            <p:ph type="title" hasCustomPrompt="1"/>
          </p:nvPr>
        </p:nvSpPr>
        <p:spPr>
          <a:xfrm>
            <a:off x="1206500" y="1270000"/>
            <a:ext cx="9779000" cy="5882273"/>
          </a:xfrm>
          <a:prstGeom prst="rect">
            <a:avLst/>
          </a:prstGeom>
        </p:spPr>
        <p:txBody>
          <a:bodyPr anchor="b"/>
          <a:lstStyle/>
          <a:p>
            <a:pPr/>
            <a:r>
              <a:t>Slide Title</a:t>
            </a:r>
          </a:p>
        </p:txBody>
      </p:sp>
      <p:sp>
        <p:nvSpPr>
          <p:cNvPr id="34" name="Body Level One…"/>
          <p:cNvSpPr txBox="1"/>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prstGeom prst="rect">
            <a:avLst/>
          </a:prstGeom>
        </p:spPr>
        <p:txBody>
          <a:bodyPr numCol="2" spcCol="109855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Slide Subtitle"/>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61"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62" name="660384004_1290x1720.jpg"/>
          <p:cNvSpPr/>
          <p:nvPr>
            <p:ph type="pic" idx="22"/>
          </p:nvPr>
        </p:nvSpPr>
        <p:spPr>
          <a:xfrm>
            <a:off x="12192000" y="-407266"/>
            <a:ext cx="10916874" cy="14555832"/>
          </a:xfrm>
          <a:prstGeom prst="rect">
            <a:avLst/>
          </a:prstGeom>
        </p:spPr>
        <p:txBody>
          <a:bodyPr lIns="91439" tIns="45719" rIns="91439" bIns="45719">
            <a:noAutofit/>
          </a:bodyPr>
          <a:lstStyle/>
          <a:p>
            <a:pPr/>
          </a:p>
        </p:txBody>
      </p:sp>
      <p:sp>
        <p:nvSpPr>
          <p:cNvPr id="63" name="Slide Title"/>
          <p:cNvSpPr txBox="1"/>
          <p:nvPr>
            <p:ph type="title" hasCustomPrompt="1"/>
          </p:nvPr>
        </p:nvSpPr>
        <p:spPr>
          <a:xfrm>
            <a:off x="1206500" y="1079500"/>
            <a:ext cx="9779000" cy="1435100"/>
          </a:xfrm>
          <a:prstGeom prst="rect">
            <a:avLst/>
          </a:prstGeom>
        </p:spPr>
        <p:txBody>
          <a:bodyPr/>
          <a:lstStyle/>
          <a:p>
            <a:pPr/>
            <a:r>
              <a:t>Slide Title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71" name="Section Title"/>
          <p:cNvSpPr txBox="1"/>
          <p:nvPr>
            <p:ph type="title" hasCustomPrompt="1"/>
          </p:nvPr>
        </p:nvSpPr>
        <p:spPr>
          <a:xfrm>
            <a:off x="1206496" y="4533900"/>
            <a:ext cx="21971004" cy="4648200"/>
          </a:xfrm>
          <a:prstGeom prst="rect">
            <a:avLst/>
          </a:prstGeom>
        </p:spPr>
        <p:txBody>
          <a:bodyPr anchor="ctr"/>
          <a:lstStyle>
            <a:lvl1pPr>
              <a:defRPr b="0" spc="-232" sz="11600">
                <a:latin typeface="Helvetica Neue Medium"/>
                <a:ea typeface="Helvetica Neue Medium"/>
                <a:cs typeface="Helvetica Neue Medium"/>
                <a:sym typeface="Helvetica Neue Medium"/>
              </a:defRPr>
            </a:lvl1pPr>
          </a:lstStyle>
          <a:p>
            <a:pPr/>
            <a:r>
              <a:t>Section Title</a:t>
            </a:r>
          </a:p>
        </p:txBody>
      </p:sp>
      <p:sp>
        <p:nvSpPr>
          <p:cNvPr id="72"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9" name="Slide Title"/>
          <p:cNvSpPr txBox="1"/>
          <p:nvPr>
            <p:ph type="title" hasCustomPrompt="1"/>
          </p:nvPr>
        </p:nvSpPr>
        <p:spPr>
          <a:xfrm>
            <a:off x="1206500" y="1079500"/>
            <a:ext cx="21971000" cy="1434949"/>
          </a:xfrm>
          <a:prstGeom prst="rect">
            <a:avLst/>
          </a:prstGeom>
        </p:spPr>
        <p:txBody>
          <a:bodyPr/>
          <a:lstStyle/>
          <a:p>
            <a:pPr/>
            <a:r>
              <a:t>Slide Title</a:t>
            </a:r>
          </a:p>
        </p:txBody>
      </p:sp>
      <p:sp>
        <p:nvSpPr>
          <p:cNvPr id="80" name="Slide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Agenda Title"/>
          <p:cNvSpPr txBox="1"/>
          <p:nvPr>
            <p:ph type="title" hasCustomPrompt="1"/>
          </p:nvPr>
        </p:nvSpPr>
        <p:spPr>
          <a:xfrm>
            <a:off x="1206500" y="1079500"/>
            <a:ext cx="21971000" cy="1435100"/>
          </a:xfrm>
          <a:prstGeom prst="rect">
            <a:avLst/>
          </a:prstGeom>
        </p:spPr>
        <p:txBody>
          <a:bodyPr/>
          <a:lstStyle/>
          <a:p>
            <a:pPr/>
            <a:r>
              <a:t>Agenda Title</a:t>
            </a:r>
          </a:p>
        </p:txBody>
      </p:sp>
      <p:sp>
        <p:nvSpPr>
          <p:cNvPr id="89" name="Agenda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Agenda Subtitle</a:t>
            </a:r>
          </a:p>
        </p:txBody>
      </p:sp>
      <p:sp>
        <p:nvSpPr>
          <p:cNvPr id="90" name="Body Level One…"/>
          <p:cNvSpPr txBox="1"/>
          <p:nvPr>
            <p:ph type="body" idx="1" hasCustomPrompt="1"/>
          </p:nvPr>
        </p:nvSpPr>
        <p:spPr>
          <a:prstGeom prst="rect">
            <a:avLst/>
          </a:prstGeom>
        </p:spPr>
        <p:txBody>
          <a:bodyPr/>
          <a:lstStyle>
            <a:lvl1pPr marL="0" indent="0" defTabSz="825500">
              <a:lnSpc>
                <a:spcPct val="100000"/>
              </a:lnSpc>
              <a:spcBef>
                <a:spcPts val="1800"/>
              </a:spcBef>
              <a:buSzTx/>
              <a:buNone/>
              <a:defRPr spc="-55" sz="5500"/>
            </a:lvl1pPr>
            <a:lvl2pPr marL="0" indent="457200" defTabSz="825500">
              <a:lnSpc>
                <a:spcPct val="100000"/>
              </a:lnSpc>
              <a:spcBef>
                <a:spcPts val="1800"/>
              </a:spcBef>
              <a:buSzTx/>
              <a:buNone/>
              <a:defRPr spc="-55" sz="5500"/>
            </a:lvl2pPr>
            <a:lvl3pPr marL="0" indent="914400" defTabSz="825500">
              <a:lnSpc>
                <a:spcPct val="100000"/>
              </a:lnSpc>
              <a:spcBef>
                <a:spcPts val="1800"/>
              </a:spcBef>
              <a:buSzTx/>
              <a:buNone/>
              <a:defRPr spc="-55" sz="5500"/>
            </a:lvl3pPr>
            <a:lvl4pPr marL="0" indent="1371600" defTabSz="825500">
              <a:lnSpc>
                <a:spcPct val="100000"/>
              </a:lnSpc>
              <a:spcBef>
                <a:spcPts val="1800"/>
              </a:spcBef>
              <a:buSzTx/>
              <a:buNone/>
              <a:defRPr spc="-55" sz="5500"/>
            </a:lvl4pPr>
            <a:lvl5pPr marL="0" indent="1828800" defTabSz="825500">
              <a:lnSpc>
                <a:spcPct val="100000"/>
              </a:lnSpc>
              <a:spcBef>
                <a:spcPts val="1800"/>
              </a:spcBef>
              <a:buSzTx/>
              <a:buNone/>
              <a:defRPr spc="-55" sz="5500"/>
            </a:lvl5pPr>
          </a:lstStyle>
          <a:p>
            <a:pPr/>
            <a:r>
              <a:t>Agenda Topics</a:t>
            </a:r>
          </a:p>
          <a:p>
            <a:pPr lvl="1"/>
            <a:r>
              <a:t/>
            </a:r>
          </a:p>
          <a:p>
            <a:pPr lvl="2"/>
            <a:r>
              <a:t/>
            </a:r>
          </a:p>
          <a:p>
            <a:pPr lvl="3"/>
            <a:r>
              <a:t/>
            </a:r>
          </a:p>
          <a:p>
            <a:pPr lvl="4"/>
            <a:r>
              <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98" name="Body Level One…"/>
          <p:cNvSpPr txBox="1"/>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pc="-232" sz="11600">
                <a:latin typeface="Helvetica Neue Medium"/>
                <a:ea typeface="Helvetica Neue Medium"/>
                <a:cs typeface="Helvetica Neue Medium"/>
                <a:sym typeface="Helvetica Neue Medium"/>
              </a:defRPr>
            </a:lvl1pPr>
            <a:lvl2pPr marL="0" indent="457200" algn="ctr">
              <a:lnSpc>
                <a:spcPct val="80000"/>
              </a:lnSpc>
              <a:spcBef>
                <a:spcPts val="0"/>
              </a:spcBef>
              <a:buSzTx/>
              <a:buNone/>
              <a:defRPr spc="-232" sz="11600">
                <a:latin typeface="Helvetica Neue Medium"/>
                <a:ea typeface="Helvetica Neue Medium"/>
                <a:cs typeface="Helvetica Neue Medium"/>
                <a:sym typeface="Helvetica Neue Medium"/>
              </a:defRPr>
            </a:lvl2pPr>
            <a:lvl3pPr marL="0" indent="914400" algn="ctr">
              <a:lnSpc>
                <a:spcPct val="80000"/>
              </a:lnSpc>
              <a:spcBef>
                <a:spcPts val="0"/>
              </a:spcBef>
              <a:buSzTx/>
              <a:buNone/>
              <a:defRPr spc="-232" sz="11600">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pc="-232" sz="11600">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pc="-232" sz="11600">
                <a:latin typeface="Helvetica Neue Medium"/>
                <a:ea typeface="Helvetica Neue Medium"/>
                <a:cs typeface="Helvetica Neue Medium"/>
                <a:sym typeface="Helvetica Neue Medium"/>
              </a:defRPr>
            </a:lvl5pPr>
          </a:lstStyle>
          <a:p>
            <a:pPr/>
            <a:r>
              <a:t>Statement</a:t>
            </a:r>
          </a:p>
          <a:p>
            <a:pPr lvl="1"/>
            <a:r>
              <a:t/>
            </a:r>
          </a:p>
          <a:p>
            <a:pPr lvl="2"/>
            <a:r>
              <a:t/>
            </a:r>
          </a:p>
          <a:p>
            <a:pPr lvl="3"/>
            <a:r>
              <a:t/>
            </a:r>
          </a:p>
          <a:p>
            <a:pPr lvl="4"/>
            <a:r>
              <a:t/>
            </a:r>
          </a:p>
        </p:txBody>
      </p:sp>
      <p:sp>
        <p:nvSpPr>
          <p:cNvPr id="9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06" name="Body Level One…"/>
          <p:cNvSpPr txBox="1"/>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b="1" spc="-250" sz="25000"/>
            </a:lvl1pPr>
            <a:lvl2pPr marL="0" indent="457200" algn="ctr">
              <a:lnSpc>
                <a:spcPct val="80000"/>
              </a:lnSpc>
              <a:spcBef>
                <a:spcPts val="0"/>
              </a:spcBef>
              <a:buSzTx/>
              <a:buNone/>
              <a:defRPr b="1" spc="-250" sz="25000"/>
            </a:lvl2pPr>
            <a:lvl3pPr marL="0" indent="914400" algn="ctr">
              <a:lnSpc>
                <a:spcPct val="80000"/>
              </a:lnSpc>
              <a:spcBef>
                <a:spcPts val="0"/>
              </a:spcBef>
              <a:buSzTx/>
              <a:buNone/>
              <a:defRPr b="1" spc="-250" sz="25000"/>
            </a:lvl3pPr>
            <a:lvl4pPr marL="0" indent="1371600" algn="ctr">
              <a:lnSpc>
                <a:spcPct val="80000"/>
              </a:lnSpc>
              <a:spcBef>
                <a:spcPts val="0"/>
              </a:spcBef>
              <a:buSzTx/>
              <a:buNone/>
              <a:defRPr b="1" spc="-250" sz="25000"/>
            </a:lvl4pPr>
            <a:lvl5pPr marL="0" indent="1828800" algn="ctr">
              <a:lnSpc>
                <a:spcPct val="80000"/>
              </a:lnSpc>
              <a:spcBef>
                <a:spcPts val="0"/>
              </a:spcBef>
              <a:buSzTx/>
              <a:buNone/>
              <a:defRPr b="1" spc="-250" sz="25000"/>
            </a:lvl5pPr>
          </a:lstStyle>
          <a:p>
            <a:pPr/>
            <a:r>
              <a:t>100%</a:t>
            </a:r>
          </a:p>
          <a:p>
            <a:pPr lvl="1"/>
            <a:r>
              <a:t/>
            </a:r>
          </a:p>
          <a:p>
            <a:pPr lvl="2"/>
            <a:r>
              <a:t/>
            </a:r>
          </a:p>
          <a:p>
            <a:pPr lvl="3"/>
            <a:r>
              <a:t/>
            </a:r>
          </a:p>
          <a:p>
            <a:pPr lvl="4"/>
            <a:r>
              <a:t/>
            </a:r>
          </a:p>
        </p:txBody>
      </p:sp>
      <p:sp>
        <p:nvSpPr>
          <p:cNvPr id="107" name="Fact information"/>
          <p:cNvSpPr txBox="1"/>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b="1" sz="5500"/>
            </a:lvl1pPr>
          </a:lstStyle>
          <a:p>
            <a:pPr/>
            <a:r>
              <a:t>Fact information</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5" name="Attribution"/>
          <p:cNvSpPr txBox="1"/>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Attribution</a:t>
            </a:r>
          </a:p>
        </p:txBody>
      </p:sp>
      <p:sp>
        <p:nvSpPr>
          <p:cNvPr id="116" name="Body Level One…"/>
          <p:cNvSpPr txBox="1"/>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pc="-170" sz="8500">
                <a:latin typeface="Helvetica Neue Medium"/>
                <a:ea typeface="Helvetica Neue Medium"/>
                <a:cs typeface="Helvetica Neue Medium"/>
                <a:sym typeface="Helvetica Neue Medium"/>
              </a:defRPr>
            </a:lvl1pPr>
            <a:lvl2pPr marL="638923" indent="-12700">
              <a:spcBef>
                <a:spcPts val="0"/>
              </a:spcBef>
              <a:buSzTx/>
              <a:buNone/>
              <a:defRPr spc="-170" sz="8500">
                <a:latin typeface="Helvetica Neue Medium"/>
                <a:ea typeface="Helvetica Neue Medium"/>
                <a:cs typeface="Helvetica Neue Medium"/>
                <a:sym typeface="Helvetica Neue Medium"/>
              </a:defRPr>
            </a:lvl2pPr>
            <a:lvl3pPr marL="638923" indent="444500">
              <a:spcBef>
                <a:spcPts val="0"/>
              </a:spcBef>
              <a:buSzTx/>
              <a:buNone/>
              <a:defRPr spc="-170" sz="8500">
                <a:latin typeface="Helvetica Neue Medium"/>
                <a:ea typeface="Helvetica Neue Medium"/>
                <a:cs typeface="Helvetica Neue Medium"/>
                <a:sym typeface="Helvetica Neue Medium"/>
              </a:defRPr>
            </a:lvl3pPr>
            <a:lvl4pPr marL="638923" indent="901700">
              <a:spcBef>
                <a:spcPts val="0"/>
              </a:spcBef>
              <a:buSzTx/>
              <a:buNone/>
              <a:defRPr spc="-170" sz="8500">
                <a:latin typeface="Helvetica Neue Medium"/>
                <a:ea typeface="Helvetica Neue Medium"/>
                <a:cs typeface="Helvetica Neue Medium"/>
                <a:sym typeface="Helvetica Neue Medium"/>
              </a:defRPr>
            </a:lvl4pPr>
            <a:lvl5pPr marL="638923" indent="1358900">
              <a:spcBef>
                <a:spcPts val="0"/>
              </a:spcBef>
              <a:buSzTx/>
              <a:buNone/>
              <a:defRPr spc="-170" sz="8500">
                <a:latin typeface="Helvetica Neue Medium"/>
                <a:ea typeface="Helvetica Neue Medium"/>
                <a:cs typeface="Helvetica Neue Medium"/>
                <a:sym typeface="Helvetica Neue Medium"/>
              </a:defRPr>
            </a:lvl5pPr>
          </a:lstStyle>
          <a:p>
            <a:pPr/>
            <a:r>
              <a:t>“Notable Quote”</a:t>
            </a:r>
          </a:p>
          <a:p>
            <a:pPr lvl="1"/>
            <a:r>
              <a:t/>
            </a:r>
          </a:p>
          <a:p>
            <a:pPr lvl="2"/>
            <a:r>
              <a:t/>
            </a:r>
          </a:p>
          <a:p>
            <a:pPr lvl="3"/>
            <a:r>
              <a:t/>
            </a:r>
          </a:p>
          <a:p>
            <a:pPr lvl="4"/>
            <a:r>
              <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24" name="Image"/>
          <p:cNvSpPr/>
          <p:nvPr>
            <p:ph type="pic" sz="quarter" idx="21"/>
          </p:nvPr>
        </p:nvSpPr>
        <p:spPr>
          <a:xfrm>
            <a:off x="15760700" y="1016000"/>
            <a:ext cx="7439099" cy="5949678"/>
          </a:xfrm>
          <a:prstGeom prst="rect">
            <a:avLst/>
          </a:prstGeom>
        </p:spPr>
        <p:txBody>
          <a:bodyPr lIns="91439" tIns="45719" rIns="91439" bIns="45719">
            <a:noAutofit/>
          </a:bodyPr>
          <a:lstStyle/>
          <a:p>
            <a:pPr/>
          </a:p>
        </p:txBody>
      </p:sp>
      <p:sp>
        <p:nvSpPr>
          <p:cNvPr id="125" name="Image"/>
          <p:cNvSpPr/>
          <p:nvPr>
            <p:ph type="pic" sz="half" idx="22"/>
          </p:nvPr>
        </p:nvSpPr>
        <p:spPr>
          <a:xfrm>
            <a:off x="13500100" y="3978275"/>
            <a:ext cx="10439400" cy="12150181"/>
          </a:xfrm>
          <a:prstGeom prst="rect">
            <a:avLst/>
          </a:prstGeom>
        </p:spPr>
        <p:txBody>
          <a:bodyPr lIns="91439" tIns="45719" rIns="91439" bIns="45719">
            <a:noAutofit/>
          </a:bodyPr>
          <a:lstStyle/>
          <a:p>
            <a:pPr/>
          </a:p>
        </p:txBody>
      </p:sp>
      <p:sp>
        <p:nvSpPr>
          <p:cNvPr id="126" name="Image"/>
          <p:cNvSpPr/>
          <p:nvPr>
            <p:ph type="pic" idx="23"/>
          </p:nvPr>
        </p:nvSpPr>
        <p:spPr>
          <a:xfrm>
            <a:off x="-139700" y="495300"/>
            <a:ext cx="16611600" cy="12458700"/>
          </a:xfrm>
          <a:prstGeom prst="rect">
            <a:avLst/>
          </a:prstGeom>
        </p:spPr>
        <p:txBody>
          <a:bodyPr lIns="91439" tIns="45719" rIns="91439" bIns="45719">
            <a:noAutofit/>
          </a:bodyPr>
          <a:lstStyle/>
          <a:p>
            <a:pP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34" name="Image"/>
          <p:cNvSpPr/>
          <p:nvPr>
            <p:ph type="pic" idx="21"/>
          </p:nvPr>
        </p:nvSpPr>
        <p:spPr>
          <a:xfrm>
            <a:off x="-1333500" y="-5524500"/>
            <a:ext cx="27051000" cy="21640800"/>
          </a:xfrm>
          <a:prstGeom prst="rect">
            <a:avLst/>
          </a:prstGeom>
        </p:spPr>
        <p:txBody>
          <a:bodyPr lIns="91439" tIns="45719" rIns="91439" bIns="45719">
            <a:noAutofit/>
          </a:bodyPr>
          <a:lstStyle/>
          <a:p>
            <a:pPr/>
          </a:p>
        </p:txBody>
      </p:sp>
      <p:sp>
        <p:nvSpPr>
          <p:cNvPr id="13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3" name="Body Level One…"/>
          <p:cNvSpPr txBox="1"/>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 Id="rId3" Type="http://schemas.openxmlformats.org/officeDocument/2006/relationships/image" Target="../media/image12.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png"/><Relationship Id="rId3" Type="http://schemas.openxmlformats.org/officeDocument/2006/relationships/hyperlink" Target="https://youtu.be/VUZx19TN6Jw?fbclid=IwAR2Y9QCL5pn2TsBZSIvmKEeRgmV3MvEhyh7ORMXYmEp_C4qlH-NaG81TGFM" TargetMode="Externa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7.png"/><Relationship Id="rId3" Type="http://schemas.openxmlformats.org/officeDocument/2006/relationships/image" Target="../media/image28.png"/><Relationship Id="rId4" Type="http://schemas.openxmlformats.org/officeDocument/2006/relationships/image" Target="../media/image29.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0.png"/><Relationship Id="rId3" Type="http://schemas.openxmlformats.org/officeDocument/2006/relationships/image" Target="../media/image31.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2.png"/><Relationship Id="rId3" Type="http://schemas.openxmlformats.org/officeDocument/2006/relationships/image" Target="../media/image33.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4.png"/><Relationship Id="rId3" Type="http://schemas.openxmlformats.org/officeDocument/2006/relationships/image" Target="../media/image35.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6.png"/><Relationship Id="rId3" Type="http://schemas.openxmlformats.org/officeDocument/2006/relationships/image" Target="../media/image37.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8.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9.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Everything You Need to Know about the Exciting New World of The Digital Trackway…"/>
          <p:cNvSpPr txBox="1"/>
          <p:nvPr/>
        </p:nvSpPr>
        <p:spPr>
          <a:xfrm>
            <a:off x="2962017" y="5267009"/>
            <a:ext cx="18459967" cy="31819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1" sz="5000">
                <a:solidFill>
                  <a:srgbClr val="000000"/>
                </a:solidFill>
              </a:defRPr>
            </a:pPr>
            <a:r>
              <a:t>Everything You Need to Know about the Exciting New World of The Digital Trackway</a:t>
            </a:r>
          </a:p>
          <a:p>
            <a:pPr>
              <a:defRPr b="1" sz="5000">
                <a:solidFill>
                  <a:srgbClr val="000000"/>
                </a:solidFill>
              </a:defRPr>
            </a:pPr>
            <a:r>
              <a:t>And Why It Is So Vital for the Philippines’ Social, Political and Economic Progress and Development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For any country in the world to attain its social, political and economic progress and development, it needs to build and institutionalize a Nationwide Logistics Backbone in order to efficiently, economically, and continuously mass transport people, agri"/>
          <p:cNvSpPr txBox="1"/>
          <p:nvPr/>
        </p:nvSpPr>
        <p:spPr>
          <a:xfrm>
            <a:off x="2892498" y="4911090"/>
            <a:ext cx="18599004" cy="3893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5000">
                <a:solidFill>
                  <a:srgbClr val="000000"/>
                </a:solidFill>
              </a:defRPr>
            </a:lvl1pPr>
          </a:lstStyle>
          <a:p>
            <a:pPr/>
            <a:r>
              <a:t>For any country in the world to attain its social, political and economic progress and development, it needs to build and institutionalize a Nationwide Logistics Backbone in order to efficiently, economically, and continuously mass transport people, agricultural goods, fisheries, and other cargo products.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I. The Origin of Train…"/>
          <p:cNvSpPr txBox="1"/>
          <p:nvPr/>
        </p:nvSpPr>
        <p:spPr>
          <a:xfrm>
            <a:off x="1277819" y="720089"/>
            <a:ext cx="21828361" cy="1227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I. The Origin of Train </a:t>
            </a:r>
          </a:p>
          <a:p>
            <a:pPr algn="just">
              <a:defRPr sz="5000">
                <a:solidFill>
                  <a:srgbClr val="000000"/>
                </a:solidFill>
              </a:defRPr>
            </a:pPr>
          </a:p>
          <a:p>
            <a:pPr algn="just">
              <a:defRPr sz="5000">
                <a:solidFill>
                  <a:srgbClr val="000000"/>
                </a:solidFill>
              </a:defRPr>
            </a:pPr>
            <a:r>
              <a:t>The word </a:t>
            </a:r>
            <a:r>
              <a:rPr u="sng"/>
              <a:t>train</a:t>
            </a:r>
            <a:r>
              <a:t> comes from the Latin word </a:t>
            </a:r>
            <a:r>
              <a:rPr i="1"/>
              <a:t>trahere</a:t>
            </a:r>
            <a:r>
              <a:t>, meaning “to pull” or “to draw”.</a:t>
            </a:r>
          </a:p>
          <a:p>
            <a:pPr algn="just">
              <a:defRPr sz="5000">
                <a:solidFill>
                  <a:srgbClr val="000000"/>
                </a:solidFill>
              </a:defRPr>
            </a:pPr>
          </a:p>
          <a:p>
            <a:pPr algn="just">
              <a:defRPr sz="5000">
                <a:solidFill>
                  <a:srgbClr val="000000"/>
                </a:solidFill>
              </a:defRPr>
            </a:pPr>
            <a:r>
              <a:t>II. The Three Words in Railroad Track</a:t>
            </a:r>
          </a:p>
          <a:p>
            <a:pPr algn="just">
              <a:defRPr sz="5000">
                <a:solidFill>
                  <a:srgbClr val="000000"/>
                </a:solidFill>
              </a:defRPr>
            </a:pPr>
          </a:p>
          <a:p>
            <a:pPr algn="just">
              <a:defRPr sz="5000">
                <a:solidFill>
                  <a:srgbClr val="000000"/>
                </a:solidFill>
              </a:defRPr>
            </a:pPr>
            <a:r>
              <a:t>The </a:t>
            </a:r>
            <a:r>
              <a:rPr u="sng"/>
              <a:t>Rail</a:t>
            </a:r>
            <a:r>
              <a:t>, the </a:t>
            </a:r>
            <a:r>
              <a:rPr u="sng"/>
              <a:t>Road</a:t>
            </a:r>
            <a:r>
              <a:t>, the </a:t>
            </a:r>
            <a:r>
              <a:rPr u="sng"/>
              <a:t>Track</a:t>
            </a:r>
          </a:p>
          <a:p>
            <a:pPr marL="635000" indent="-635000" algn="just">
              <a:buSzPct val="123000"/>
              <a:buChar char="•"/>
              <a:defRPr sz="5000">
                <a:solidFill>
                  <a:srgbClr val="000000"/>
                </a:solidFill>
              </a:defRPr>
            </a:pPr>
            <a:r>
              <a:t>The operative word is Track</a:t>
            </a:r>
          </a:p>
          <a:p>
            <a:pPr marL="635000" indent="-635000" algn="just">
              <a:buSzPct val="123000"/>
              <a:buChar char="•"/>
              <a:defRPr sz="5000">
                <a:solidFill>
                  <a:srgbClr val="000000"/>
                </a:solidFill>
              </a:defRPr>
            </a:pPr>
            <a:r>
              <a:t>As we will show and explain, what makes a Railroad Track operationally efficient is NOT the Rails but the Track.</a:t>
            </a:r>
          </a:p>
          <a:p>
            <a:pPr algn="just">
              <a:defRPr sz="5000">
                <a:solidFill>
                  <a:srgbClr val="000000"/>
                </a:solidFill>
              </a:defRPr>
            </a:pPr>
          </a:p>
          <a:p>
            <a:pPr algn="just">
              <a:defRPr sz="5000">
                <a:solidFill>
                  <a:srgbClr val="000000"/>
                </a:solidFill>
              </a:defRPr>
            </a:pPr>
            <a:r>
              <a:t>III. It is not the Railway but the Trackway </a:t>
            </a:r>
          </a:p>
          <a:p>
            <a:pPr algn="just">
              <a:defRPr sz="5000">
                <a:solidFill>
                  <a:srgbClr val="000000"/>
                </a:solidFill>
              </a:defRPr>
            </a:pPr>
          </a:p>
          <a:p>
            <a:pPr algn="just">
              <a:defRPr sz="5000">
                <a:solidFill>
                  <a:srgbClr val="000000"/>
                </a:solidFill>
              </a:defRPr>
            </a:pPr>
            <a:r>
              <a:rPr i="1"/>
              <a:t>Trahere </a:t>
            </a:r>
            <a:r>
              <a:t>or pulling can be done on either a Railway (a trackway with rails) or a Trackway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7" name="Image" descr="Image"/>
          <p:cNvPicPr>
            <a:picLocks noChangeAspect="1"/>
          </p:cNvPicPr>
          <p:nvPr/>
        </p:nvPicPr>
        <p:blipFill>
          <a:blip r:embed="rId2">
            <a:extLst/>
          </a:blip>
          <a:stretch>
            <a:fillRect/>
          </a:stretch>
        </p:blipFill>
        <p:spPr>
          <a:xfrm>
            <a:off x="6063591" y="2755277"/>
            <a:ext cx="12256818" cy="10273351"/>
          </a:xfrm>
          <a:prstGeom prst="rect">
            <a:avLst/>
          </a:prstGeom>
          <a:ln w="12700">
            <a:miter lim="400000"/>
          </a:ln>
        </p:spPr>
      </p:pic>
      <p:sp>
        <p:nvSpPr>
          <p:cNvPr id="158" name="Shown below is a 1550 depiction of a wooden train with wooden rollers in order to pull or draw the train."/>
          <p:cNvSpPr txBox="1"/>
          <p:nvPr/>
        </p:nvSpPr>
        <p:spPr>
          <a:xfrm>
            <a:off x="1277820" y="999441"/>
            <a:ext cx="21828361" cy="160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5000">
                <a:solidFill>
                  <a:srgbClr val="000000"/>
                </a:solidFill>
              </a:defRPr>
            </a:lvl1pPr>
          </a:lstStyle>
          <a:p>
            <a:pPr/>
            <a:r>
              <a:t>Shown below is a 1550 depiction of a wooden train with wooden rollers in order to pull or draw the train.</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These wooden trains were pulled by men, donkeys, or horses being rolled on wooden planks to bring ores to and from mines. These were widely used in Austria and Germany in the 1550’s.…"/>
          <p:cNvSpPr txBox="1"/>
          <p:nvPr/>
        </p:nvSpPr>
        <p:spPr>
          <a:xfrm>
            <a:off x="1277820" y="872928"/>
            <a:ext cx="21828361"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These wooden trains were pulled by men, donkeys, or horses being rolled on wooden planks to bring ores to and from mines. These were widely used in Austria and Germany in the 1550’s.</a:t>
            </a:r>
          </a:p>
          <a:p>
            <a:pPr algn="just">
              <a:defRPr sz="5000">
                <a:solidFill>
                  <a:srgbClr val="000000"/>
                </a:solidFill>
              </a:defRPr>
            </a:pPr>
          </a:p>
          <a:p>
            <a:pPr algn="just">
              <a:defRPr sz="5000">
                <a:solidFill>
                  <a:srgbClr val="000000"/>
                </a:solidFill>
              </a:defRPr>
            </a:pPr>
            <a:r>
              <a:t>A more modern version is the 1845 steam locomotive from the United Kingdom. However, the first steam engine was built as early as 1784 by Scottish inventor, William Murdoch.</a:t>
            </a:r>
          </a:p>
        </p:txBody>
      </p:sp>
      <p:pic>
        <p:nvPicPr>
          <p:cNvPr id="161" name="Image" descr="Image"/>
          <p:cNvPicPr>
            <a:picLocks noChangeAspect="1"/>
          </p:cNvPicPr>
          <p:nvPr/>
        </p:nvPicPr>
        <p:blipFill>
          <a:blip r:embed="rId2">
            <a:extLst/>
          </a:blip>
          <a:stretch>
            <a:fillRect/>
          </a:stretch>
        </p:blipFill>
        <p:spPr>
          <a:xfrm>
            <a:off x="4500677" y="6990310"/>
            <a:ext cx="15382646" cy="5633494"/>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To better appreciate this picture, please bear in mind that the first paved road in Europe only started in 1858 on the Champ Elyses in Paris.…"/>
          <p:cNvSpPr txBox="1"/>
          <p:nvPr/>
        </p:nvSpPr>
        <p:spPr>
          <a:xfrm>
            <a:off x="1277820" y="1253928"/>
            <a:ext cx="21828361" cy="465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To better appreciate this picture, please bear in mind that the first paved road in Europe only started in 1858 on the Champ Elyses in Paris.</a:t>
            </a:r>
          </a:p>
          <a:p>
            <a:pPr algn="just">
              <a:defRPr sz="5000">
                <a:solidFill>
                  <a:srgbClr val="000000"/>
                </a:solidFill>
              </a:defRPr>
            </a:pPr>
          </a:p>
          <a:p>
            <a:pPr algn="just">
              <a:defRPr sz="5000">
                <a:solidFill>
                  <a:srgbClr val="000000"/>
                </a:solidFill>
              </a:defRPr>
            </a:pPr>
            <a:r>
              <a:t>As you will notice, this steam locomotive which was first produced in 1807 in the United Kingdom is traveling on rails due to the invention of the wrought iron by an Englishman named John Birkinshaw in 1820.</a:t>
            </a:r>
          </a:p>
        </p:txBody>
      </p:sp>
      <p:pic>
        <p:nvPicPr>
          <p:cNvPr id="164" name="Image" descr="Image"/>
          <p:cNvPicPr>
            <a:picLocks noChangeAspect="1"/>
          </p:cNvPicPr>
          <p:nvPr/>
        </p:nvPicPr>
        <p:blipFill>
          <a:blip r:embed="rId2">
            <a:extLst/>
          </a:blip>
          <a:stretch>
            <a:fillRect/>
          </a:stretch>
        </p:blipFill>
        <p:spPr>
          <a:xfrm>
            <a:off x="7447338" y="6880142"/>
            <a:ext cx="9489324" cy="5451315"/>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Much later in 1855, another Englishman named Henry Bessemer invented the mass production of steel called the Bessemer pneumatic steel production process.…"/>
          <p:cNvSpPr txBox="1"/>
          <p:nvPr/>
        </p:nvSpPr>
        <p:spPr>
          <a:xfrm>
            <a:off x="1535232" y="1101089"/>
            <a:ext cx="11539991" cy="115138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5000">
                <a:solidFill>
                  <a:srgbClr val="000000"/>
                </a:solidFill>
              </a:defRPr>
            </a:pPr>
            <a:r>
              <a:t>Much later in 1855, another Englishman named Henry Bessemer invented the mass production of steel called the Bessemer pneumatic steel production process.</a:t>
            </a:r>
          </a:p>
          <a:p>
            <a:pPr algn="l">
              <a:defRPr sz="5000">
                <a:solidFill>
                  <a:srgbClr val="000000"/>
                </a:solidFill>
              </a:defRPr>
            </a:pPr>
          </a:p>
          <a:p>
            <a:pPr algn="l">
              <a:defRPr sz="5000">
                <a:solidFill>
                  <a:srgbClr val="000000"/>
                </a:solidFill>
              </a:defRPr>
            </a:pPr>
            <a:r>
              <a:t>Newly elected 1861 USA President Abraham Lincoln already knew that in order to trail blaze social, political, and economic opportunities across the just emerging USA, the USA needed a logistical backbone in order to immediately, efficiently, and economically mass transport its people and cargoes across the country.</a:t>
            </a:r>
          </a:p>
        </p:txBody>
      </p:sp>
      <p:pic>
        <p:nvPicPr>
          <p:cNvPr id="167" name="Image" descr="Image"/>
          <p:cNvPicPr>
            <a:picLocks noChangeAspect="1"/>
          </p:cNvPicPr>
          <p:nvPr/>
        </p:nvPicPr>
        <p:blipFill>
          <a:blip r:embed="rId2">
            <a:extLst/>
          </a:blip>
          <a:stretch>
            <a:fillRect/>
          </a:stretch>
        </p:blipFill>
        <p:spPr>
          <a:xfrm>
            <a:off x="16074019" y="678765"/>
            <a:ext cx="5411311" cy="7228392"/>
          </a:xfrm>
          <a:prstGeom prst="rect">
            <a:avLst/>
          </a:prstGeom>
          <a:ln w="12700">
            <a:miter lim="400000"/>
          </a:ln>
        </p:spPr>
      </p:pic>
      <p:pic>
        <p:nvPicPr>
          <p:cNvPr id="168" name="Image" descr="Image"/>
          <p:cNvPicPr>
            <a:picLocks noChangeAspect="1"/>
          </p:cNvPicPr>
          <p:nvPr/>
        </p:nvPicPr>
        <p:blipFill>
          <a:blip r:embed="rId3">
            <a:extLst/>
          </a:blip>
          <a:stretch>
            <a:fillRect/>
          </a:stretch>
        </p:blipFill>
        <p:spPr>
          <a:xfrm>
            <a:off x="15940546" y="8025650"/>
            <a:ext cx="5589845" cy="5011585"/>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Thus, even after the ravages of the civil war, President Lincoln was successful in convincing the USA Congress to enact The Pacific Railroad Act of 1862.…"/>
          <p:cNvSpPr txBox="1"/>
          <p:nvPr/>
        </p:nvSpPr>
        <p:spPr>
          <a:xfrm>
            <a:off x="1277820" y="3387089"/>
            <a:ext cx="21828361" cy="69418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Thus, even after the ravages of the civil war, President Lincoln was successful in convincing the USA Congress to enact The Pacific Railroad Act of 1862.</a:t>
            </a:r>
          </a:p>
          <a:p>
            <a:pPr algn="just">
              <a:defRPr sz="5000">
                <a:solidFill>
                  <a:srgbClr val="000000"/>
                </a:solidFill>
              </a:defRPr>
            </a:pPr>
          </a:p>
          <a:p>
            <a:pPr algn="just">
              <a:defRPr sz="5000">
                <a:solidFill>
                  <a:srgbClr val="000000"/>
                </a:solidFill>
              </a:defRPr>
            </a:pPr>
            <a:r>
              <a:t>Accordingly, from 1863 up to 1869, the USA built a 1,912 mile (3,077 km) transcontinental coast-to-coast railway across the great USA.</a:t>
            </a:r>
          </a:p>
          <a:p>
            <a:pPr algn="just">
              <a:defRPr sz="5000">
                <a:solidFill>
                  <a:srgbClr val="000000"/>
                </a:solidFill>
              </a:defRPr>
            </a:pPr>
          </a:p>
          <a:p>
            <a:pPr algn="just">
              <a:defRPr sz="5000">
                <a:solidFill>
                  <a:srgbClr val="000000"/>
                </a:solidFill>
              </a:defRPr>
            </a:pPr>
            <a:r>
              <a:t>It was only later in 1870 that the USA built its first asphalt road in Newark, New Jersey. Understandably, there were yet no Road Trains yet at that time.</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The first commercially successful internal combustion engine was created by Étienne Lenoir in 1859 and the first modern internal combustion engine was created in 1876 by Nicolaus Otto (see Otto engine)."/>
          <p:cNvSpPr txBox="1"/>
          <p:nvPr/>
        </p:nvSpPr>
        <p:spPr>
          <a:xfrm>
            <a:off x="1277820" y="1577888"/>
            <a:ext cx="21828361" cy="236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5000">
                <a:solidFill>
                  <a:srgbClr val="000000"/>
                </a:solidFill>
              </a:defRPr>
            </a:lvl1pPr>
          </a:lstStyle>
          <a:p>
            <a:pPr/>
            <a:r>
              <a:t>The first commercially successful internal combustion engine was created by Étienne Lenoir in 1859 and the first modern internal combustion engine was created in 1876 by Nicolaus Otto (see Otto engine).</a:t>
            </a:r>
          </a:p>
        </p:txBody>
      </p:sp>
      <p:pic>
        <p:nvPicPr>
          <p:cNvPr id="173" name="engine-coal-gas-illustration-air-1896.jpg" descr="engine-coal-gas-illustration-air-1896.jpg"/>
          <p:cNvPicPr>
            <a:picLocks noChangeAspect="1"/>
          </p:cNvPicPr>
          <p:nvPr/>
        </p:nvPicPr>
        <p:blipFill>
          <a:blip r:embed="rId2">
            <a:extLst/>
          </a:blip>
          <a:stretch>
            <a:fillRect/>
          </a:stretch>
        </p:blipFill>
        <p:spPr>
          <a:xfrm>
            <a:off x="2087426" y="5221723"/>
            <a:ext cx="9568261" cy="6075846"/>
          </a:xfrm>
          <a:prstGeom prst="rect">
            <a:avLst/>
          </a:prstGeom>
          <a:ln w="12700">
            <a:miter lim="400000"/>
          </a:ln>
        </p:spPr>
      </p:pic>
      <p:sp>
        <p:nvSpPr>
          <p:cNvPr id="174" name="Engine by Lenior"/>
          <p:cNvSpPr txBox="1"/>
          <p:nvPr/>
        </p:nvSpPr>
        <p:spPr>
          <a:xfrm>
            <a:off x="5434500" y="11532458"/>
            <a:ext cx="2874113" cy="5234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just">
              <a:defRPr sz="2800">
                <a:solidFill>
                  <a:srgbClr val="000000"/>
                </a:solidFill>
              </a:defRPr>
            </a:lvl1pPr>
          </a:lstStyle>
          <a:p>
            <a:pPr/>
            <a:r>
              <a:t>Engine by Lenior </a:t>
            </a:r>
          </a:p>
        </p:txBody>
      </p:sp>
      <p:pic>
        <p:nvPicPr>
          <p:cNvPr id="175" name="PSM_V18_D500_An_american_internal_combustion_otto_engine.jpg" descr="PSM_V18_D500_An_american_internal_combustion_otto_engine.jpg"/>
          <p:cNvPicPr>
            <a:picLocks noChangeAspect="1"/>
          </p:cNvPicPr>
          <p:nvPr/>
        </p:nvPicPr>
        <p:blipFill>
          <a:blip r:embed="rId3">
            <a:extLst/>
          </a:blip>
          <a:stretch>
            <a:fillRect/>
          </a:stretch>
        </p:blipFill>
        <p:spPr>
          <a:xfrm>
            <a:off x="12728313" y="4915443"/>
            <a:ext cx="9568261" cy="6688406"/>
          </a:xfrm>
          <a:prstGeom prst="rect">
            <a:avLst/>
          </a:prstGeom>
          <a:ln w="12700">
            <a:miter lim="400000"/>
          </a:ln>
        </p:spPr>
      </p:pic>
      <p:sp>
        <p:nvSpPr>
          <p:cNvPr id="176" name="Engine by Otto"/>
          <p:cNvSpPr txBox="1"/>
          <p:nvPr/>
        </p:nvSpPr>
        <p:spPr>
          <a:xfrm>
            <a:off x="16269545" y="11532458"/>
            <a:ext cx="2485797" cy="5234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just">
              <a:defRPr sz="2800">
                <a:solidFill>
                  <a:srgbClr val="000000"/>
                </a:solidFill>
              </a:defRPr>
            </a:lvl1pPr>
          </a:lstStyle>
          <a:p>
            <a:pPr/>
            <a:r>
              <a:t>Engine by Otto</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Because of this strategic logistical backbone, the USA was able to immediately, efficiently and economically mass transport its people and goods practically all over the USA.…"/>
          <p:cNvSpPr txBox="1"/>
          <p:nvPr/>
        </p:nvSpPr>
        <p:spPr>
          <a:xfrm>
            <a:off x="1277820" y="2244089"/>
            <a:ext cx="21828361" cy="922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Because of this strategic logistical backbone, the USA was able to immediately, efficiently and economically mass transport its people and goods practically all over the USA.</a:t>
            </a:r>
          </a:p>
          <a:p>
            <a:pPr algn="just">
              <a:defRPr sz="5000">
                <a:solidFill>
                  <a:srgbClr val="000000"/>
                </a:solidFill>
              </a:defRPr>
            </a:pPr>
          </a:p>
          <a:p>
            <a:pPr algn="just">
              <a:defRPr sz="5000">
                <a:solidFill>
                  <a:srgbClr val="000000"/>
                </a:solidFill>
              </a:defRPr>
            </a:pPr>
            <a:r>
              <a:t>What was followed was of course, the social, political, and economic boom and growth of the USA.</a:t>
            </a:r>
          </a:p>
          <a:p>
            <a:pPr algn="just">
              <a:defRPr sz="5000">
                <a:solidFill>
                  <a:srgbClr val="000000"/>
                </a:solidFill>
              </a:defRPr>
            </a:pPr>
          </a:p>
          <a:p>
            <a:pPr algn="just">
              <a:defRPr sz="5000">
                <a:solidFill>
                  <a:srgbClr val="000000"/>
                </a:solidFill>
              </a:defRPr>
            </a:pPr>
            <a:r>
              <a:t>But even at that time, because of the unsustainable operating and maintenance costs of the railways, after nine years the various railroad companies started losing money. </a:t>
            </a:r>
          </a:p>
          <a:p>
            <a:pPr algn="just">
              <a:defRPr sz="5000">
                <a:solidFill>
                  <a:srgbClr val="000000"/>
                </a:solidFill>
              </a:defRPr>
            </a:pPr>
          </a:p>
          <a:p>
            <a:pPr algn="just">
              <a:defRPr sz="5000">
                <a:solidFill>
                  <a:srgbClr val="000000"/>
                </a:solidFill>
              </a:defRPr>
            </a:pPr>
            <a:r>
              <a:t>The 1925 to 1935 Great Depression made it worse for Railroad companies. </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By 1937, 70,000 miles of USA Railroads were under Receivership.…"/>
          <p:cNvSpPr txBox="1"/>
          <p:nvPr/>
        </p:nvSpPr>
        <p:spPr>
          <a:xfrm>
            <a:off x="1277820" y="830536"/>
            <a:ext cx="21828361" cy="3131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By 1937, 70,000 miles of USA Railroads were under Receivership. </a:t>
            </a:r>
          </a:p>
          <a:p>
            <a:pPr algn="just">
              <a:defRPr sz="5000">
                <a:solidFill>
                  <a:srgbClr val="000000"/>
                </a:solidFill>
              </a:defRPr>
            </a:pPr>
          </a:p>
          <a:p>
            <a:pPr algn="just">
              <a:defRPr sz="5000">
                <a:solidFill>
                  <a:srgbClr val="000000"/>
                </a:solidFill>
              </a:defRPr>
            </a:pPr>
            <a:r>
              <a:t>Today, there are currently 1,342 bankrupt and abandoned Railways just in the USA alone. </a:t>
            </a:r>
          </a:p>
        </p:txBody>
      </p:sp>
      <p:pic>
        <p:nvPicPr>
          <p:cNvPr id="181" name="Image" descr="Image"/>
          <p:cNvPicPr>
            <a:picLocks noChangeAspect="1"/>
          </p:cNvPicPr>
          <p:nvPr/>
        </p:nvPicPr>
        <p:blipFill>
          <a:blip r:embed="rId2">
            <a:extLst/>
          </a:blip>
          <a:stretch>
            <a:fillRect/>
          </a:stretch>
        </p:blipFill>
        <p:spPr>
          <a:xfrm>
            <a:off x="2935057" y="4476482"/>
            <a:ext cx="18513886" cy="4001037"/>
          </a:xfrm>
          <a:prstGeom prst="rect">
            <a:avLst/>
          </a:prstGeom>
          <a:ln w="12700">
            <a:miter lim="400000"/>
          </a:ln>
        </p:spPr>
      </p:pic>
      <p:sp>
        <p:nvSpPr>
          <p:cNvPr id="182" name="There are thousands more abandoned and bankrupt railways around the world.…"/>
          <p:cNvSpPr txBox="1"/>
          <p:nvPr/>
        </p:nvSpPr>
        <p:spPr>
          <a:xfrm>
            <a:off x="1277820" y="8991643"/>
            <a:ext cx="21828361" cy="3893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There are thousands more abandoned and bankrupt railways around the world.</a:t>
            </a:r>
          </a:p>
          <a:p>
            <a:pPr algn="just">
              <a:defRPr sz="5000">
                <a:solidFill>
                  <a:srgbClr val="000000"/>
                </a:solidFill>
              </a:defRPr>
            </a:pPr>
          </a:p>
          <a:p>
            <a:pPr algn="just">
              <a:defRPr sz="5000">
                <a:solidFill>
                  <a:srgbClr val="000000"/>
                </a:solidFill>
              </a:defRPr>
            </a:pPr>
            <a:r>
              <a:t>All Railways including the heavily used Singapore and the Hong Kong MTRs are losing propositions.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They are only sustained because the governments around the world literally force their citizens to subsidize them for the benefit of Railroad companies."/>
          <p:cNvSpPr txBox="1"/>
          <p:nvPr/>
        </p:nvSpPr>
        <p:spPr>
          <a:xfrm>
            <a:off x="1277820" y="1771335"/>
            <a:ext cx="21828361" cy="16078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5000">
                <a:solidFill>
                  <a:srgbClr val="000000"/>
                </a:solidFill>
              </a:defRPr>
            </a:lvl1pPr>
          </a:lstStyle>
          <a:p>
            <a:pPr/>
            <a:r>
              <a:t>They are only sustained because the governments around the world literally force their citizens to subsidize them for the benefit of Railroad companies.</a:t>
            </a:r>
          </a:p>
        </p:txBody>
      </p:sp>
      <p:sp>
        <p:nvSpPr>
          <p:cNvPr id="185" name="All Railways are financed with predatory terms."/>
          <p:cNvSpPr txBox="1"/>
          <p:nvPr/>
        </p:nvSpPr>
        <p:spPr>
          <a:xfrm>
            <a:off x="1277819" y="11098843"/>
            <a:ext cx="21828362" cy="8458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5000">
                <a:solidFill>
                  <a:srgbClr val="000000"/>
                </a:solidFill>
              </a:defRPr>
            </a:lvl1pPr>
          </a:lstStyle>
          <a:p>
            <a:pPr/>
            <a:r>
              <a:t>All Railways are financed with predatory terms. </a:t>
            </a:r>
          </a:p>
        </p:txBody>
      </p:sp>
      <p:pic>
        <p:nvPicPr>
          <p:cNvPr id="186" name="Image" descr="Image"/>
          <p:cNvPicPr>
            <a:picLocks noChangeAspect="1"/>
          </p:cNvPicPr>
          <p:nvPr/>
        </p:nvPicPr>
        <p:blipFill>
          <a:blip r:embed="rId2">
            <a:extLst/>
          </a:blip>
          <a:stretch>
            <a:fillRect/>
          </a:stretch>
        </p:blipFill>
        <p:spPr>
          <a:xfrm>
            <a:off x="7932632" y="3435987"/>
            <a:ext cx="8518736" cy="7201625"/>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The effective interest rates of railway financing can exceed 300% per annum as all foreign exchange risks are unjustly passed on to the borrowing country.…"/>
          <p:cNvSpPr txBox="1"/>
          <p:nvPr/>
        </p:nvSpPr>
        <p:spPr>
          <a:xfrm>
            <a:off x="1277820" y="3006090"/>
            <a:ext cx="21828361" cy="7703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The effective interest rates of railway financing can exceed 300% per annum as all foreign exchange risks are unjustly passed on to the borrowing country. </a:t>
            </a:r>
          </a:p>
          <a:p>
            <a:pPr algn="just">
              <a:defRPr sz="5000">
                <a:solidFill>
                  <a:srgbClr val="000000"/>
                </a:solidFill>
              </a:defRPr>
            </a:pPr>
          </a:p>
          <a:p>
            <a:pPr algn="just">
              <a:defRPr sz="5000">
                <a:solidFill>
                  <a:srgbClr val="000000"/>
                </a:solidFill>
              </a:defRPr>
            </a:pPr>
            <a:r>
              <a:t>All Railways need sovereign guarantees and perpetual subsidies from taxpayers who are denied their own benefits.</a:t>
            </a:r>
          </a:p>
          <a:p>
            <a:pPr algn="just">
              <a:defRPr sz="5000">
                <a:solidFill>
                  <a:srgbClr val="000000"/>
                </a:solidFill>
              </a:defRPr>
            </a:pPr>
          </a:p>
          <a:p>
            <a:pPr algn="just">
              <a:defRPr sz="5000">
                <a:solidFill>
                  <a:srgbClr val="000000"/>
                </a:solidFill>
              </a:defRPr>
            </a:pPr>
            <a:r>
              <a:t>Value-added in terms of raw materials, finished goods, spare parts, maintenance, even labor and consultants specially profits always favor exporting countries.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Effective Interest Cost of LRTs in the Philippines:…"/>
          <p:cNvSpPr txBox="1"/>
          <p:nvPr/>
        </p:nvSpPr>
        <p:spPr>
          <a:xfrm>
            <a:off x="1277820" y="4874159"/>
            <a:ext cx="21828361" cy="31318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Effective Interest Cost of LRTs in the Philippines:</a:t>
            </a:r>
          </a:p>
          <a:p>
            <a:pPr lvl="8" algn="just">
              <a:defRPr sz="5000">
                <a:solidFill>
                  <a:srgbClr val="000000"/>
                </a:solidFill>
              </a:defRPr>
            </a:pPr>
          </a:p>
          <a:p>
            <a:pPr lvl="8" algn="just">
              <a:defRPr sz="5000">
                <a:solidFill>
                  <a:srgbClr val="000000"/>
                </a:solidFill>
              </a:defRPr>
            </a:pPr>
          </a:p>
          <a:p>
            <a:pPr algn="just">
              <a:defRPr sz="5000">
                <a:solidFill>
                  <a:srgbClr val="000000"/>
                </a:solidFill>
              </a:defRPr>
            </a:pPr>
            <a:r>
              <a:t>Effective %</a:t>
            </a:r>
          </a:p>
        </p:txBody>
      </p:sp>
      <p:sp>
        <p:nvSpPr>
          <p:cNvPr id="191" name="LRT 1…"/>
          <p:cNvSpPr txBox="1"/>
          <p:nvPr/>
        </p:nvSpPr>
        <p:spPr>
          <a:xfrm>
            <a:off x="5242608" y="6472019"/>
            <a:ext cx="3691373" cy="23698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2" algn="just">
              <a:defRPr sz="5000">
                <a:solidFill>
                  <a:srgbClr val="000000"/>
                </a:solidFill>
              </a:defRPr>
            </a:pPr>
            <a:r>
              <a:t>LRT 1</a:t>
            </a:r>
          </a:p>
          <a:p>
            <a:pPr lvl="2" algn="just">
              <a:defRPr sz="5000">
                <a:solidFill>
                  <a:srgbClr val="000000"/>
                </a:solidFill>
              </a:defRPr>
            </a:pPr>
            <a:r>
              <a:t>500%</a:t>
            </a:r>
          </a:p>
        </p:txBody>
      </p:sp>
      <p:sp>
        <p:nvSpPr>
          <p:cNvPr id="192" name="LRT 2…"/>
          <p:cNvSpPr txBox="1"/>
          <p:nvPr/>
        </p:nvSpPr>
        <p:spPr>
          <a:xfrm>
            <a:off x="9137194" y="6284810"/>
            <a:ext cx="3691372" cy="236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2" algn="just">
              <a:defRPr sz="5000">
                <a:solidFill>
                  <a:srgbClr val="000000"/>
                </a:solidFill>
              </a:defRPr>
            </a:pPr>
            <a:r>
              <a:t>LRT 2</a:t>
            </a:r>
          </a:p>
          <a:p>
            <a:pPr lvl="2" algn="just">
              <a:defRPr sz="5000">
                <a:solidFill>
                  <a:srgbClr val="000000"/>
                </a:solidFill>
              </a:defRPr>
            </a:pPr>
            <a:r>
              <a:t>115%</a:t>
            </a:r>
          </a:p>
        </p:txBody>
      </p:sp>
      <p:sp>
        <p:nvSpPr>
          <p:cNvPr id="193" name="MRT 3…"/>
          <p:cNvSpPr txBox="1"/>
          <p:nvPr/>
        </p:nvSpPr>
        <p:spPr>
          <a:xfrm>
            <a:off x="13031779" y="6284810"/>
            <a:ext cx="6109613" cy="236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2" algn="just">
              <a:defRPr sz="5000">
                <a:solidFill>
                  <a:srgbClr val="000000"/>
                </a:solidFill>
              </a:defRPr>
            </a:pPr>
            <a:r>
              <a:t>MRT 3</a:t>
            </a:r>
          </a:p>
          <a:p>
            <a:pPr lvl="2" algn="just">
              <a:defRPr sz="5000">
                <a:solidFill>
                  <a:srgbClr val="000000"/>
                </a:solidFill>
              </a:defRPr>
            </a:pPr>
            <a:r>
              <a:t>100%</a:t>
            </a:r>
          </a:p>
          <a:p>
            <a:pPr lvl="2" algn="just">
              <a:defRPr sz="5000">
                <a:solidFill>
                  <a:srgbClr val="000000"/>
                </a:solidFill>
              </a:defRPr>
            </a:pPr>
            <a:r>
              <a:t>+$15.0M/month</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In 1981, Diosdado or Dado Banatao, a Filipino engineer born and raised  in poverty in Malabac, Iguig, Cagayan. He was so poor he had to walk barefoot everyday to school; developed the first 10-Mbit Eithernet CMOS with a silicon coupler data-link control "/>
          <p:cNvSpPr txBox="1"/>
          <p:nvPr/>
        </p:nvSpPr>
        <p:spPr>
          <a:xfrm>
            <a:off x="1277820" y="810614"/>
            <a:ext cx="21828361" cy="7703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In 1981, Diosdado or Dado Banatao, a Filipino engineer born and raised  in poverty in Malabac, Iguig, Cagayan. He was so poor he had to walk barefoot everyday to school; developed the first 10-Mbit Eithernet CMOS with a silicon coupler data-link control and transceiver chip.</a:t>
            </a:r>
          </a:p>
          <a:p>
            <a:pPr algn="just">
              <a:defRPr sz="5000">
                <a:solidFill>
                  <a:srgbClr val="000000"/>
                </a:solidFill>
              </a:defRPr>
            </a:pPr>
          </a:p>
          <a:p>
            <a:pPr algn="just">
              <a:defRPr sz="5000">
                <a:solidFill>
                  <a:srgbClr val="000000"/>
                </a:solidFill>
              </a:defRPr>
            </a:pPr>
            <a:r>
              <a:t>His invention, popularly known as the Microchips forever changed and immensely improved the world as it has never been. Because of this Filipino icon, we now have the iPhone, iPad, Smart TVs, the Internet, GPS, Waze, PayMaya, artificial intelligence and limitless number of apps, as we have never known before.</a:t>
            </a:r>
          </a:p>
        </p:txBody>
      </p:sp>
      <p:pic>
        <p:nvPicPr>
          <p:cNvPr id="196" name="Image" descr="Image"/>
          <p:cNvPicPr>
            <a:picLocks noChangeAspect="1"/>
          </p:cNvPicPr>
          <p:nvPr/>
        </p:nvPicPr>
        <p:blipFill>
          <a:blip r:embed="rId2">
            <a:extLst/>
          </a:blip>
          <a:stretch>
            <a:fillRect/>
          </a:stretch>
        </p:blipFill>
        <p:spPr>
          <a:xfrm>
            <a:off x="8156858" y="8484042"/>
            <a:ext cx="8070284" cy="4421344"/>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In 1990, inspired by Filipino icon Dado Banatao, a group of Filipinos — inventor and investment banker, transport and traffic and civil engineers, information tech experts, proposed to install and operate the first Philippine Rapid Digital Trackway (PRT)"/>
          <p:cNvSpPr txBox="1"/>
          <p:nvPr/>
        </p:nvSpPr>
        <p:spPr>
          <a:xfrm>
            <a:off x="762994" y="1101090"/>
            <a:ext cx="13792626" cy="11513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In 1990, inspired by Filipino icon Dado Banatao, a group of Filipinos — inventor and investment banker, transport and traffic and civil engineers, information tech experts, proposed to install and operate the first Philippine Rapid Digital Trackway (PRT), now simply, Trackway initially along the PNR and similarly along the then unoccupied middle island of EDSA.</a:t>
            </a:r>
          </a:p>
          <a:p>
            <a:pPr algn="just">
              <a:defRPr sz="5000">
                <a:solidFill>
                  <a:srgbClr val="000000"/>
                </a:solidFill>
              </a:defRPr>
            </a:pPr>
          </a:p>
          <a:p>
            <a:pPr algn="just">
              <a:defRPr sz="5000">
                <a:solidFill>
                  <a:srgbClr val="000000"/>
                </a:solidFill>
              </a:defRPr>
            </a:pPr>
            <a:r>
              <a:t>The UP Transport Training Center (UPTTC) which is now the National Center for Transport Studies (NCTS) showed that only 96 articulated bus trains operating along the unoccupied middle island of EDSA would be needed to transport 1,054,000 passengers a day.</a:t>
            </a:r>
          </a:p>
        </p:txBody>
      </p:sp>
      <p:pic>
        <p:nvPicPr>
          <p:cNvPr id="199" name="Image" descr="Image"/>
          <p:cNvPicPr>
            <a:picLocks noChangeAspect="1"/>
          </p:cNvPicPr>
          <p:nvPr/>
        </p:nvPicPr>
        <p:blipFill>
          <a:blip r:embed="rId2">
            <a:extLst/>
          </a:blip>
          <a:stretch>
            <a:fillRect/>
          </a:stretch>
        </p:blipFill>
        <p:spPr>
          <a:xfrm>
            <a:off x="15389401" y="4112816"/>
            <a:ext cx="8092837" cy="5490368"/>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They were rejected as their Digital Trackway was.…"/>
          <p:cNvSpPr txBox="1"/>
          <p:nvPr/>
        </p:nvSpPr>
        <p:spPr>
          <a:xfrm>
            <a:off x="1277820" y="720089"/>
            <a:ext cx="21828361" cy="1227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They were rejected as their Digital Trackway was.</a:t>
            </a:r>
          </a:p>
          <a:p>
            <a:pPr algn="just">
              <a:defRPr sz="5000">
                <a:solidFill>
                  <a:srgbClr val="000000"/>
                </a:solidFill>
              </a:defRPr>
            </a:pPr>
          </a:p>
          <a:p>
            <a:pPr algn="just">
              <a:defRPr sz="5000">
                <a:solidFill>
                  <a:srgbClr val="000000"/>
                </a:solidFill>
              </a:defRPr>
            </a:pPr>
            <a:r>
              <a:t>Tagged as “unproved, merely theoretical and with only a limited systems capacity.”</a:t>
            </a:r>
          </a:p>
          <a:p>
            <a:pPr algn="just">
              <a:defRPr sz="5000">
                <a:solidFill>
                  <a:srgbClr val="000000"/>
                </a:solidFill>
              </a:defRPr>
            </a:pPr>
          </a:p>
          <a:p>
            <a:pPr algn="just">
              <a:defRPr sz="5000">
                <a:solidFill>
                  <a:srgbClr val="000000"/>
                </a:solidFill>
              </a:defRPr>
            </a:pPr>
            <a:r>
              <a:t>They tried again to install it on the wide and very long 1,100 km wasting away Trackway of the PNR.</a:t>
            </a:r>
          </a:p>
          <a:p>
            <a:pPr algn="just">
              <a:defRPr sz="5000">
                <a:solidFill>
                  <a:srgbClr val="000000"/>
                </a:solidFill>
              </a:defRPr>
            </a:pPr>
          </a:p>
          <a:p>
            <a:pPr algn="just">
              <a:defRPr sz="5000">
                <a:solidFill>
                  <a:srgbClr val="000000"/>
                </a:solidFill>
              </a:defRPr>
            </a:pPr>
            <a:r>
              <a:t>They were rejected again.</a:t>
            </a:r>
          </a:p>
          <a:p>
            <a:pPr algn="just">
              <a:defRPr sz="5000">
                <a:solidFill>
                  <a:srgbClr val="000000"/>
                </a:solidFill>
              </a:defRPr>
            </a:pPr>
          </a:p>
          <a:p>
            <a:pPr algn="just">
              <a:defRPr sz="5000">
                <a:solidFill>
                  <a:srgbClr val="000000"/>
                </a:solidFill>
              </a:defRPr>
            </a:pPr>
            <a:r>
              <a:t>Learning about the Digital Trackway, World Bank Transport Expert Gerhard Menckhoff flew to the Philippines to learn more about the Digital Trackway.</a:t>
            </a:r>
          </a:p>
          <a:p>
            <a:pPr algn="just">
              <a:defRPr sz="5000">
                <a:solidFill>
                  <a:srgbClr val="000000"/>
                </a:solidFill>
              </a:defRPr>
            </a:pPr>
          </a:p>
          <a:p>
            <a:pPr algn="just">
              <a:defRPr sz="5000">
                <a:solidFill>
                  <a:srgbClr val="000000"/>
                </a:solidFill>
              </a:defRPr>
            </a:pPr>
            <a:r>
              <a:t>On April 30, 1990 the World Bank issued an Internal Memorandum recommending the implementation of the Digital Trackway not only in the Philippines, but worldwide. </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In 1990, there were no search engines yet for the Philippines or even the World Bank to know that a similar but limited system was already successfully operating in Curitiba, Brazil.…"/>
          <p:cNvSpPr txBox="1"/>
          <p:nvPr/>
        </p:nvSpPr>
        <p:spPr>
          <a:xfrm>
            <a:off x="1277820" y="1863089"/>
            <a:ext cx="21828361" cy="998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In 1990, there were no search engines yet for the Philippines or even the World Bank to know that a similar but limited system was already successfully operating in Curitiba, Brazil.</a:t>
            </a:r>
          </a:p>
          <a:p>
            <a:pPr algn="just">
              <a:defRPr sz="5000">
                <a:solidFill>
                  <a:srgbClr val="000000"/>
                </a:solidFill>
              </a:defRPr>
            </a:pPr>
          </a:p>
          <a:p>
            <a:pPr algn="just">
              <a:defRPr sz="5000">
                <a:solidFill>
                  <a:srgbClr val="000000"/>
                </a:solidFill>
              </a:defRPr>
            </a:pPr>
            <a:r>
              <a:t>It was limited as it only mass transported people within city limits. </a:t>
            </a:r>
          </a:p>
          <a:p>
            <a:pPr algn="just">
              <a:defRPr sz="5000">
                <a:solidFill>
                  <a:srgbClr val="000000"/>
                </a:solidFill>
              </a:defRPr>
            </a:pPr>
          </a:p>
          <a:p>
            <a:pPr algn="just">
              <a:defRPr sz="5000">
                <a:solidFill>
                  <a:srgbClr val="000000"/>
                </a:solidFill>
              </a:defRPr>
            </a:pPr>
            <a:r>
              <a:t>The Digital Trackway has always been designed not only to mass transport people but agriculture, fisheries, and other cargo within cities and across countries and even continents. </a:t>
            </a:r>
          </a:p>
          <a:p>
            <a:pPr algn="just">
              <a:defRPr sz="5000">
                <a:solidFill>
                  <a:srgbClr val="000000"/>
                </a:solidFill>
              </a:defRPr>
            </a:pPr>
          </a:p>
          <a:p>
            <a:pPr algn="just">
              <a:defRPr sz="5000">
                <a:solidFill>
                  <a:srgbClr val="000000"/>
                </a:solidFill>
              </a:defRPr>
            </a:pPr>
            <a:r>
              <a:t>On October 15, 1997 after another in-depth and exhaustive study, a historic moment happened in the Philippines and eventually global mass transit history. </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The Philippine Government then under the President Ramos administration approved for implementation the Digital Trackway along two major corridors of Metro Manila — the still unfinished C5 Corridor and Commonwealth Avenue.…"/>
          <p:cNvSpPr txBox="1"/>
          <p:nvPr/>
        </p:nvSpPr>
        <p:spPr>
          <a:xfrm>
            <a:off x="575785" y="339090"/>
            <a:ext cx="13973985" cy="1303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The Philippine Government then under the President Ramos administration approved for implementation the Digital Trackway along two major corridors of Metro Manila — the still unfinished C5 Corridor and Commonwealth Avenue. </a:t>
            </a:r>
          </a:p>
          <a:p>
            <a:pPr algn="just">
              <a:defRPr sz="5000">
                <a:solidFill>
                  <a:srgbClr val="000000"/>
                </a:solidFill>
              </a:defRPr>
            </a:pPr>
          </a:p>
          <a:p>
            <a:pPr algn="just">
              <a:defRPr sz="5000">
                <a:solidFill>
                  <a:srgbClr val="000000"/>
                </a:solidFill>
              </a:defRPr>
            </a:pPr>
            <a:r>
              <a:t>Signatories for the Philippines were DOTC Secretary Arturo T. Enrile, DPWH Secretary Gregorio R. Vigilar and MMDA Chairman Prospero I. Oreta. After Secretary Enrile untimely demise, his successor bar topnotcher Secretary Josefina T. Lichauco signed the Digital Trackway’s Implementation Plan.</a:t>
            </a:r>
          </a:p>
          <a:p>
            <a:pPr algn="just">
              <a:defRPr sz="5000">
                <a:solidFill>
                  <a:srgbClr val="000000"/>
                </a:solidFill>
              </a:defRPr>
            </a:pPr>
          </a:p>
          <a:p>
            <a:pPr algn="just">
              <a:defRPr sz="5000">
                <a:solidFill>
                  <a:srgbClr val="000000"/>
                </a:solidFill>
              </a:defRPr>
            </a:pPr>
            <a:r>
              <a:t>The signing was reported in all the front pages of the leading newspapers in the Philippines. </a:t>
            </a:r>
          </a:p>
        </p:txBody>
      </p:sp>
      <p:pic>
        <p:nvPicPr>
          <p:cNvPr id="206" name="Image" descr="Image"/>
          <p:cNvPicPr>
            <a:picLocks noChangeAspect="1"/>
          </p:cNvPicPr>
          <p:nvPr/>
        </p:nvPicPr>
        <p:blipFill>
          <a:blip r:embed="rId2">
            <a:extLst/>
          </a:blip>
          <a:stretch>
            <a:fillRect/>
          </a:stretch>
        </p:blipFill>
        <p:spPr>
          <a:xfrm>
            <a:off x="14853527" y="4160091"/>
            <a:ext cx="9658926" cy="5395818"/>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Regrettably, on account of the 1998 Asian Financial Crisis, the launching of the Digital Trackway had to be deferred to a more propitious time.…"/>
          <p:cNvSpPr txBox="1"/>
          <p:nvPr/>
        </p:nvSpPr>
        <p:spPr>
          <a:xfrm>
            <a:off x="1277820" y="1482090"/>
            <a:ext cx="21828361" cy="10751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Regrettably, on account of the 1998 Asian Financial Crisis, the launching of the Digital Trackway had to be deferred to a more propitious time.</a:t>
            </a:r>
          </a:p>
          <a:p>
            <a:pPr algn="just">
              <a:defRPr sz="5000">
                <a:solidFill>
                  <a:srgbClr val="000000"/>
                </a:solidFill>
              </a:defRPr>
            </a:pPr>
          </a:p>
          <a:p>
            <a:pPr algn="just">
              <a:defRPr sz="5000">
                <a:solidFill>
                  <a:srgbClr val="000000"/>
                </a:solidFill>
              </a:defRPr>
            </a:pPr>
            <a:r>
              <a:t>The front page new caught the attention of the United States Federal Transit Authority (USFTA) through the American Bus Association (ABA).</a:t>
            </a:r>
          </a:p>
          <a:p>
            <a:pPr algn="just">
              <a:defRPr sz="5000">
                <a:solidFill>
                  <a:srgbClr val="000000"/>
                </a:solidFill>
              </a:defRPr>
            </a:pPr>
          </a:p>
          <a:p>
            <a:pPr algn="just">
              <a:defRPr sz="5000">
                <a:solidFill>
                  <a:srgbClr val="000000"/>
                </a:solidFill>
              </a:defRPr>
            </a:pPr>
            <a:r>
              <a:t>A series of communications then started between the Trackway Consortium and the ABA.</a:t>
            </a:r>
          </a:p>
          <a:p>
            <a:pPr algn="just">
              <a:defRPr sz="5000">
                <a:solidFill>
                  <a:srgbClr val="000000"/>
                </a:solidFill>
              </a:defRPr>
            </a:pPr>
          </a:p>
          <a:p>
            <a:pPr algn="just">
              <a:defRPr sz="5000">
                <a:solidFill>
                  <a:srgbClr val="000000"/>
                </a:solidFill>
              </a:defRPr>
            </a:pPr>
            <a:r>
              <a:t>On August 31, 1999, the ABA President Georg Wynn suddenly sent a facsimile letter to the Trackway Consortium. The letter announced that the USA then under President Bill Clinton was also going to reinvent bus service in the United States, the features and operating characteristics were similar to the PRT.</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USFTA Administrator Gordon Linton tagged the newly reinvented bus service with the catchy but grammatically wrong Bus Rapid Transit or BRT.…"/>
          <p:cNvSpPr txBox="1"/>
          <p:nvPr/>
        </p:nvSpPr>
        <p:spPr>
          <a:xfrm>
            <a:off x="1277820" y="1863089"/>
            <a:ext cx="21828361" cy="998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USFTA Administrator Gordon Linton tagged the newly reinvented bus service with the catchy but grammatically wrong Bus Rapid Transit or BRT.</a:t>
            </a:r>
          </a:p>
          <a:p>
            <a:pPr algn="just">
              <a:defRPr sz="5000">
                <a:solidFill>
                  <a:srgbClr val="000000"/>
                </a:solidFill>
              </a:defRPr>
            </a:pPr>
          </a:p>
          <a:p>
            <a:pPr algn="just">
              <a:defRPr sz="5000">
                <a:solidFill>
                  <a:srgbClr val="000000"/>
                </a:solidFill>
              </a:defRPr>
            </a:pPr>
            <a:r>
              <a:t>With the mighty USA now leading the BRT, instead of the Philippines leading the city operated PRT or the Cross country Trackway, there are now 180 cities in 39 countries successfully operating their own PRTs/BRTs.</a:t>
            </a:r>
          </a:p>
          <a:p>
            <a:pPr algn="just">
              <a:defRPr sz="5000">
                <a:solidFill>
                  <a:srgbClr val="000000"/>
                </a:solidFill>
              </a:defRPr>
            </a:pPr>
          </a:p>
          <a:p>
            <a:pPr algn="just">
              <a:defRPr sz="5000">
                <a:solidFill>
                  <a:srgbClr val="000000"/>
                </a:solidFill>
              </a:defRPr>
            </a:pPr>
            <a:r>
              <a:t>These PRTs/BRTs transport as much as 1,000,000 to 1,800,000 passengers per corridor per day covering distances as long as 300 kilometers up to 482 kilometers.</a:t>
            </a:r>
          </a:p>
          <a:p>
            <a:pPr algn="just">
              <a:defRPr sz="5000">
                <a:solidFill>
                  <a:srgbClr val="000000"/>
                </a:solidFill>
              </a:defRPr>
            </a:pPr>
          </a:p>
          <a:p>
            <a:pPr algn="just">
              <a:defRPr sz="5000">
                <a:solidFill>
                  <a:srgbClr val="000000"/>
                </a:solidFill>
              </a:defRPr>
            </a:pPr>
            <a:r>
              <a:t>Likewise, as provided for in the PRT and/ or Trackway Intellectual Property Rights as early as 1989, some of these PRTs/ BRTs are elevated.</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Common sense dictates three simple facts as envisioned by the Philippines as early as 1989: a) If these PRTs/BRTs can mass transport people, they can also mass transport agri, fisheries and other cargoes in both refrigerated and none refrigerated Road Tr"/>
          <p:cNvSpPr txBox="1"/>
          <p:nvPr/>
        </p:nvSpPr>
        <p:spPr>
          <a:xfrm>
            <a:off x="1277820" y="623506"/>
            <a:ext cx="21828361" cy="7703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Common sense dictates three simple facts as envisioned by the Philippines as early as 1989: a) If these PRTs/BRTs can mass transport people, they can also mass transport agri, fisheries and other cargoes in both refrigerated and none refrigerated Road Trains; b) if they can travel as long as 482 kilometers one way, so long as the ROWs are available, they can travel longer; c) If the corridors are narrow, their carriageways can be widened or elevated.</a:t>
            </a:r>
          </a:p>
          <a:p>
            <a:pPr algn="just">
              <a:defRPr sz="5000">
                <a:solidFill>
                  <a:srgbClr val="000000"/>
                </a:solidFill>
              </a:defRPr>
            </a:pPr>
          </a:p>
          <a:p>
            <a:pPr algn="just">
              <a:defRPr sz="5000">
                <a:solidFill>
                  <a:srgbClr val="000000"/>
                </a:solidFill>
              </a:defRPr>
            </a:pPr>
            <a:r>
              <a:t>In 2012 our very own DOST Metals Industry Research and Development Center ( DOST-MIRDC) started developing the Philippines locally produced Road Trains.</a:t>
            </a:r>
          </a:p>
        </p:txBody>
      </p:sp>
      <p:pic>
        <p:nvPicPr>
          <p:cNvPr id="213" name="Image" descr="Image"/>
          <p:cNvPicPr>
            <a:picLocks noChangeAspect="1"/>
          </p:cNvPicPr>
          <p:nvPr/>
        </p:nvPicPr>
        <p:blipFill>
          <a:blip r:embed="rId2">
            <a:extLst/>
          </a:blip>
          <a:stretch>
            <a:fillRect/>
          </a:stretch>
        </p:blipFill>
        <p:spPr>
          <a:xfrm>
            <a:off x="4738586" y="8415755"/>
            <a:ext cx="7015053" cy="4676703"/>
          </a:xfrm>
          <a:prstGeom prst="rect">
            <a:avLst/>
          </a:prstGeom>
          <a:ln w="12700">
            <a:miter lim="400000"/>
          </a:ln>
        </p:spPr>
      </p:pic>
      <p:pic>
        <p:nvPicPr>
          <p:cNvPr id="214" name="Image" descr="Image"/>
          <p:cNvPicPr>
            <a:picLocks noChangeAspect="1"/>
          </p:cNvPicPr>
          <p:nvPr/>
        </p:nvPicPr>
        <p:blipFill>
          <a:blip r:embed="rId3">
            <a:extLst/>
          </a:blip>
          <a:srcRect l="0" t="7887" r="0" b="7887"/>
          <a:stretch>
            <a:fillRect/>
          </a:stretch>
        </p:blipFill>
        <p:spPr>
          <a:xfrm>
            <a:off x="12252426" y="8415718"/>
            <a:ext cx="7392937" cy="4676745"/>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In 2017 a very important international transport study conducted by Technical University of Denmark published in Transport Reviews by researchers Jesper Ingvardson and Otto Nielsen revalidated the three earlier Philippine Studies.…"/>
          <p:cNvSpPr txBox="1"/>
          <p:nvPr/>
        </p:nvSpPr>
        <p:spPr>
          <a:xfrm>
            <a:off x="1277820" y="1094739"/>
            <a:ext cx="21828361" cy="115265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In 2017 a very important international transport study conducted by </a:t>
            </a:r>
            <a:r>
              <a:rPr>
                <a:uFill>
                  <a:solidFill>
                    <a:srgbClr val="000000"/>
                  </a:solidFill>
                </a:uFill>
              </a:rPr>
              <a:t>Technical University of Denmark published in Transport Reviews by researchers Jesper Ingvardson and Otto Nielsen </a:t>
            </a:r>
            <a:r>
              <a:t>revalidated the three earlier Philippine Studies.</a:t>
            </a:r>
            <a:endParaRPr b="1">
              <a:latin typeface="Times Roman"/>
              <a:ea typeface="Times Roman"/>
              <a:cs typeface="Times Roman"/>
              <a:sym typeface="Times Roman"/>
            </a:endParaRPr>
          </a:p>
          <a:p>
            <a:pPr algn="just">
              <a:defRPr sz="5000">
                <a:solidFill>
                  <a:srgbClr val="000000"/>
                </a:solidFill>
              </a:defRPr>
            </a:pPr>
            <a:endParaRPr b="1">
              <a:latin typeface="Times Roman"/>
              <a:ea typeface="Times Roman"/>
              <a:cs typeface="Times Roman"/>
              <a:sym typeface="Times Roman"/>
            </a:endParaRPr>
          </a:p>
          <a:p>
            <a:pPr algn="just">
              <a:defRPr sz="5000">
                <a:solidFill>
                  <a:srgbClr val="000000"/>
                </a:solidFill>
              </a:defRPr>
            </a:pPr>
            <a:r>
              <a:t>That the operating efficiency of Trackways and Road Trains operated digitally within a “ completely controlled therefore completely Programmable environment “ has the same operating efficiency as centrally controlled and programmed railways and rail trains. </a:t>
            </a:r>
          </a:p>
          <a:p>
            <a:pPr algn="just">
              <a:defRPr sz="5000">
                <a:solidFill>
                  <a:srgbClr val="000000"/>
                </a:solidFill>
              </a:defRPr>
            </a:pPr>
          </a:p>
          <a:p>
            <a:pPr algn="just">
              <a:defRPr sz="5000">
                <a:solidFill>
                  <a:srgbClr val="000000"/>
                </a:solidFill>
              </a:defRPr>
            </a:pPr>
            <a:r>
              <a:t>In the same year another study conducted by the Boston Consulting Study Group again validated the Trackway Consortium’s 1989 Conclusion: That no matter how many LRTs, MRTs, Railways and Subways are installed in cities, so long as economic opportunities are not trail blazed throughout the country, cities will always remain congested.</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In 2017 the Trackway Consortium and the DOST started discussions on how we Filipinos can join forces in order to help the country finally embark on its long delayed path towards Industrialization and Exportation.…"/>
          <p:cNvSpPr txBox="1"/>
          <p:nvPr/>
        </p:nvSpPr>
        <p:spPr>
          <a:xfrm>
            <a:off x="1277820" y="2244089"/>
            <a:ext cx="21828361" cy="922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In 2017 the Trackway Consortium and the DOST started discussions on how we Filipinos can join forces in order to help the country finally embark on its long delayed path towards Industrialization and Exportation.</a:t>
            </a:r>
          </a:p>
          <a:p>
            <a:pPr algn="just">
              <a:defRPr sz="5000">
                <a:solidFill>
                  <a:srgbClr val="000000"/>
                </a:solidFill>
              </a:defRPr>
            </a:pPr>
          </a:p>
          <a:p>
            <a:pPr algn="just">
              <a:defRPr sz="5000">
                <a:solidFill>
                  <a:srgbClr val="000000"/>
                </a:solidFill>
              </a:defRPr>
            </a:pPr>
            <a:r>
              <a:t>In 2017 China also launched its first railless Road TraIn the same year, because of mounting debts and losses losses to its Railways, China also stopped the construction of three (3) already approved subways.</a:t>
            </a:r>
          </a:p>
          <a:p>
            <a:pPr algn="just">
              <a:defRPr sz="5000">
                <a:solidFill>
                  <a:srgbClr val="000000"/>
                </a:solidFill>
              </a:defRPr>
            </a:pPr>
          </a:p>
          <a:p>
            <a:pPr algn="just">
              <a:defRPr sz="5000">
                <a:solidFill>
                  <a:srgbClr val="000000"/>
                </a:solidFill>
              </a:defRPr>
            </a:pPr>
            <a:r>
              <a:t>Just to disabuse everyone’s mind that Trains do not necessarily have to run on rails, here are two pictures of two 100 meters and 140 meters long Road Trains that have been transporting various cargoes in the Outback of Australia on Roads.</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On July 19,2018, the DOST, Panay Railways , Inc. and Philtrak, Inc. signed and formed a strategic alliance to convert the 35 year old decommissioned Panay Railways into the Philippine Digital Trackway operating DOST Hybrid Electric Road Trains."/>
          <p:cNvSpPr txBox="1"/>
          <p:nvPr/>
        </p:nvSpPr>
        <p:spPr>
          <a:xfrm>
            <a:off x="1277820" y="1384097"/>
            <a:ext cx="21828361" cy="3131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5000">
                <a:solidFill>
                  <a:srgbClr val="000000"/>
                </a:solidFill>
              </a:defRPr>
            </a:lvl1pPr>
          </a:lstStyle>
          <a:p>
            <a:pPr/>
            <a:r>
              <a:t>On July 19,2018, the DOST, Panay Railways , Inc. and Philtrak, Inc. signed and formed a strategic alliance to convert the 35 year old decommissioned Panay Railways into the Philippine Digital Trackway operating DOST Hybrid Electric Road Trains.</a:t>
            </a:r>
          </a:p>
        </p:txBody>
      </p:sp>
      <p:pic>
        <p:nvPicPr>
          <p:cNvPr id="221" name="Image" descr="Image"/>
          <p:cNvPicPr>
            <a:picLocks noChangeAspect="1"/>
          </p:cNvPicPr>
          <p:nvPr/>
        </p:nvPicPr>
        <p:blipFill>
          <a:blip r:embed="rId2">
            <a:extLst/>
          </a:blip>
          <a:stretch>
            <a:fillRect/>
          </a:stretch>
        </p:blipFill>
        <p:spPr>
          <a:xfrm>
            <a:off x="8407832" y="4826548"/>
            <a:ext cx="7568336" cy="7568336"/>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On May 2018 Malaysian Prime Minister Mahathir Bin Mohamad ordered the scrapping of the 350 km. High Speed Rail from Malaysia to Singapore for being too costly.…"/>
          <p:cNvSpPr txBox="1"/>
          <p:nvPr/>
        </p:nvSpPr>
        <p:spPr>
          <a:xfrm>
            <a:off x="1277820" y="1247139"/>
            <a:ext cx="21828361" cy="112217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On May 2018 Malaysian Prime Minister Mahathir Bin Mohamad ordered the scrapping of the 350 km. High Speed Rail from Malaysia to Singapore for being too costly. </a:t>
            </a:r>
          </a:p>
          <a:p>
            <a:pPr algn="just">
              <a:defRPr sz="5000">
                <a:solidFill>
                  <a:srgbClr val="000000"/>
                </a:solidFill>
              </a:defRPr>
            </a:pPr>
          </a:p>
          <a:p>
            <a:pPr algn="just">
              <a:defRPr sz="5000">
                <a:solidFill>
                  <a:srgbClr val="000000"/>
                </a:solidFill>
              </a:defRPr>
            </a:pPr>
            <a:r>
              <a:t>Malaysia’s Economic Advisers advised PM Mahathir that the US$ 52.0 Million price per kilometer was too prohibitive. </a:t>
            </a:r>
            <a:endParaRPr sz="1200"/>
          </a:p>
          <a:p>
            <a:pPr algn="l" defTabSz="457200">
              <a:defRPr sz="1200">
                <a:solidFill>
                  <a:srgbClr val="000000"/>
                </a:solidFill>
                <a:latin typeface="Times Roman"/>
                <a:ea typeface="Times Roman"/>
                <a:cs typeface="Times Roman"/>
                <a:sym typeface="Times Roman"/>
              </a:defRPr>
            </a:pPr>
          </a:p>
          <a:p>
            <a:pPr algn="l" defTabSz="457200">
              <a:defRPr b="1" sz="1800" u="sng">
                <a:solidFill>
                  <a:srgbClr val="002A6A"/>
                </a:solidFill>
                <a:uFill>
                  <a:solidFill>
                    <a:srgbClr val="002A6A"/>
                  </a:solidFill>
                </a:uFill>
                <a:latin typeface="Times Roman"/>
                <a:ea typeface="Times Roman"/>
                <a:cs typeface="Times Roman"/>
                <a:sym typeface="Times Roman"/>
              </a:defRPr>
            </a:pPr>
          </a:p>
          <a:p>
            <a:pPr algn="just">
              <a:defRPr sz="5000">
                <a:solidFill>
                  <a:srgbClr val="000000"/>
                </a:solidFill>
              </a:defRPr>
            </a:pPr>
            <a:r>
              <a:t>Most Malaysians even the wealthier ones would not be able to afford the one way ticket price of US$ 48.00 or P2,505.60.</a:t>
            </a:r>
          </a:p>
          <a:p>
            <a:pPr algn="just">
              <a:defRPr sz="5000">
                <a:solidFill>
                  <a:srgbClr val="000000"/>
                </a:solidFill>
              </a:defRPr>
            </a:pPr>
          </a:p>
          <a:p>
            <a:pPr algn="just">
              <a:defRPr sz="5000">
                <a:solidFill>
                  <a:srgbClr val="000000"/>
                </a:solidFill>
              </a:defRPr>
            </a:pPr>
            <a:r>
              <a:t>Applying the same computation to the PNR’s US$ 200.0 Million per kilometer, for its 148 km. distance, a one way ticket would cost P4,910.97 one way. </a:t>
            </a:r>
          </a:p>
          <a:p>
            <a:pPr algn="just">
              <a:defRPr sz="5000">
                <a:solidFill>
                  <a:srgbClr val="000000"/>
                </a:solidFill>
              </a:defRPr>
            </a:pPr>
          </a:p>
          <a:p>
            <a:pPr algn="just">
              <a:defRPr sz="5000">
                <a:solidFill>
                  <a:srgbClr val="000000"/>
                </a:solidFill>
              </a:defRPr>
            </a:pPr>
            <a:r>
              <a:t>For the entire 650 km. the equivalent one way ticket price will be P8,594.18. </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For the approved Metro Manila Subway, the same one way ticket for a distance of only 35 kilometers, will be a staggering and scandalous P13,026.31!!!…"/>
          <p:cNvSpPr txBox="1"/>
          <p:nvPr/>
        </p:nvSpPr>
        <p:spPr>
          <a:xfrm>
            <a:off x="1277820" y="1482090"/>
            <a:ext cx="21828361" cy="10751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For the approved Metro Manila Subway, the same one way ticket for a distance of only 35 kilometers, will be a staggering and scandalous P13,026.31!!!</a:t>
            </a:r>
          </a:p>
          <a:p>
            <a:pPr algn="just">
              <a:defRPr sz="5000">
                <a:solidFill>
                  <a:srgbClr val="000000"/>
                </a:solidFill>
              </a:defRPr>
            </a:pPr>
          </a:p>
          <a:p>
            <a:pPr algn="just">
              <a:defRPr sz="5000">
                <a:solidFill>
                  <a:srgbClr val="000000"/>
                </a:solidFill>
              </a:defRPr>
            </a:pPr>
            <a:r>
              <a:t>A comparative analysis of the cost per kilometer shows the following enormous and disturbing huge variances:</a:t>
            </a:r>
          </a:p>
          <a:p>
            <a:pPr algn="just">
              <a:defRPr sz="5000">
                <a:solidFill>
                  <a:srgbClr val="000000"/>
                </a:solidFill>
              </a:defRPr>
            </a:pPr>
          </a:p>
          <a:p>
            <a:pPr algn="just">
              <a:defRPr sz="5000">
                <a:solidFill>
                  <a:srgbClr val="000000"/>
                </a:solidFill>
              </a:defRPr>
            </a:pPr>
            <a:r>
              <a:t>Malaysia/Singapore High Speed Railways - US $ 52.0 Million per Kilometer</a:t>
            </a:r>
          </a:p>
          <a:p>
            <a:pPr algn="just">
              <a:defRPr sz="5000">
                <a:solidFill>
                  <a:srgbClr val="000000"/>
                </a:solidFill>
              </a:defRPr>
            </a:pPr>
          </a:p>
          <a:p>
            <a:pPr algn="just">
              <a:defRPr sz="5000">
                <a:solidFill>
                  <a:srgbClr val="000000"/>
                </a:solidFill>
              </a:defRPr>
            </a:pPr>
            <a:r>
              <a:t>Philippine National Railways - US $ 200.0 M</a:t>
            </a:r>
          </a:p>
          <a:p>
            <a:pPr algn="just">
              <a:defRPr sz="5000">
                <a:solidFill>
                  <a:srgbClr val="000000"/>
                </a:solidFill>
              </a:defRPr>
            </a:pPr>
            <a:r>
              <a:t>Metro Manila Subway - US $ 227.0 M</a:t>
            </a:r>
          </a:p>
          <a:p>
            <a:pPr algn="just">
              <a:defRPr sz="5000">
                <a:solidFill>
                  <a:srgbClr val="000000"/>
                </a:solidFill>
              </a:defRPr>
            </a:pPr>
            <a:r>
              <a:t>Philippine Exportable Digital Trackway - US $ 2.67 M </a:t>
            </a:r>
          </a:p>
          <a:p>
            <a:pPr algn="just">
              <a:defRPr sz="5000">
                <a:solidFill>
                  <a:srgbClr val="000000"/>
                </a:solidFill>
              </a:defRPr>
            </a:pPr>
            <a:r>
              <a:t>China’s Debt To GDP Ratio is An Incredulous 253% </a:t>
            </a:r>
          </a:p>
          <a:p>
            <a:pPr algn="just">
              <a:defRPr sz="5000">
                <a:solidFill>
                  <a:srgbClr val="000000"/>
                </a:solidFill>
              </a:defRPr>
            </a:pPr>
            <a:r>
              <a:t>Japan’s Debt to GDP Ratio is Also A Alarming 198%</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The Philippines Debt to GDP Ratio May Be Manageable Still at 42%. However, 64% of our GDP are fragile as 52% consist of BPO “services” which are now being gradually replaced by AI and Robotics.…"/>
          <p:cNvSpPr txBox="1"/>
          <p:nvPr/>
        </p:nvSpPr>
        <p:spPr>
          <a:xfrm>
            <a:off x="1277820" y="3006090"/>
            <a:ext cx="21828361" cy="7703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The Philippines Debt to GDP Ratio May Be Manageable Still at 42%. However, 64% of our GDP are fragile as 52% consist of BPO “services” which are now being gradually replaced by AI and Robotics.</a:t>
            </a:r>
          </a:p>
          <a:p>
            <a:pPr algn="just">
              <a:defRPr sz="5000">
                <a:solidFill>
                  <a:srgbClr val="000000"/>
                </a:solidFill>
              </a:defRPr>
            </a:pPr>
          </a:p>
          <a:p>
            <a:pPr algn="just">
              <a:defRPr sz="5000">
                <a:solidFill>
                  <a:srgbClr val="000000"/>
                </a:solidFill>
              </a:defRPr>
            </a:pPr>
            <a:r>
              <a:t>The other 12% still come from the social and familial sacrifices of our OFWs who are literally forced to seek employment overseas because of the sheer lacks of jobs in our own country.</a:t>
            </a:r>
          </a:p>
          <a:p>
            <a:pPr algn="just">
              <a:defRPr sz="5000">
                <a:solidFill>
                  <a:srgbClr val="000000"/>
                </a:solidFill>
              </a:defRPr>
            </a:pPr>
          </a:p>
          <a:p>
            <a:pPr algn="just">
              <a:defRPr sz="5000">
                <a:solidFill>
                  <a:srgbClr val="000000"/>
                </a:solidFill>
              </a:defRPr>
            </a:pPr>
            <a:r>
              <a:t>Similarly, our Current Account and Trade Deficits are worsening when they need not be.</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Information Technology Copyrighted and Patented Software Trackway System."/>
          <p:cNvSpPr txBox="1"/>
          <p:nvPr/>
        </p:nvSpPr>
        <p:spPr>
          <a:xfrm>
            <a:off x="1277820" y="1069644"/>
            <a:ext cx="21828361" cy="160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5000">
                <a:solidFill>
                  <a:srgbClr val="000000"/>
                </a:solidFill>
              </a:defRPr>
            </a:lvl1pPr>
          </a:lstStyle>
          <a:p>
            <a:pPr/>
            <a:r>
              <a:t>Information Technology Copyrighted and Patented Software Trackway System.</a:t>
            </a:r>
          </a:p>
        </p:txBody>
      </p:sp>
      <p:pic>
        <p:nvPicPr>
          <p:cNvPr id="230" name="Image" descr="Image"/>
          <p:cNvPicPr>
            <a:picLocks noChangeAspect="1"/>
          </p:cNvPicPr>
          <p:nvPr/>
        </p:nvPicPr>
        <p:blipFill>
          <a:blip r:embed="rId2">
            <a:extLst/>
          </a:blip>
          <a:stretch>
            <a:fillRect/>
          </a:stretch>
        </p:blipFill>
        <p:spPr>
          <a:xfrm>
            <a:off x="7909288" y="2866543"/>
            <a:ext cx="8565424" cy="9476640"/>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Main Objective Remains:…"/>
          <p:cNvSpPr txBox="1"/>
          <p:nvPr/>
        </p:nvSpPr>
        <p:spPr>
          <a:xfrm>
            <a:off x="575785" y="1101090"/>
            <a:ext cx="11688076" cy="11513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Main Objective Remains:</a:t>
            </a:r>
          </a:p>
          <a:p>
            <a:pPr algn="just">
              <a:defRPr sz="5000">
                <a:solidFill>
                  <a:srgbClr val="000000"/>
                </a:solidFill>
              </a:defRPr>
            </a:pPr>
          </a:p>
          <a:p>
            <a:pPr algn="just">
              <a:defRPr sz="5000">
                <a:solidFill>
                  <a:srgbClr val="000000"/>
                </a:solidFill>
              </a:defRPr>
            </a:pPr>
            <a:r>
              <a:t>For the same cost of P393.0 Billion just to build a mere 36 km. Subway, we can build a 3,070 km. Nationwide Digital Trackway Operating Philippine made Road Trains that can physically link Luzon, Visayas and Mindanao within the next two to three years.</a:t>
            </a:r>
          </a:p>
          <a:p>
            <a:pPr algn="just">
              <a:defRPr sz="5000">
                <a:solidFill>
                  <a:srgbClr val="000000"/>
                </a:solidFill>
              </a:defRPr>
            </a:pPr>
          </a:p>
          <a:p>
            <a:pPr algn="just">
              <a:defRPr sz="5000">
                <a:solidFill>
                  <a:srgbClr val="000000"/>
                </a:solidFill>
              </a:defRPr>
            </a:pPr>
            <a:r>
              <a:t>Shown here is a depiction of our long suffering farmers and fisher folks transferring their produce and catch so they can bring them directly to the urban outlets.</a:t>
            </a:r>
          </a:p>
        </p:txBody>
      </p:sp>
      <p:pic>
        <p:nvPicPr>
          <p:cNvPr id="233" name="Image" descr="Image"/>
          <p:cNvPicPr>
            <a:picLocks noChangeAspect="1"/>
          </p:cNvPicPr>
          <p:nvPr/>
        </p:nvPicPr>
        <p:blipFill>
          <a:blip r:embed="rId2">
            <a:extLst/>
          </a:blip>
          <a:stretch>
            <a:fillRect/>
          </a:stretch>
        </p:blipFill>
        <p:spPr>
          <a:xfrm>
            <a:off x="12852083" y="3570982"/>
            <a:ext cx="11040714" cy="6574036"/>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Shown also are the various real estate developments that the PNR can build within its 30 meters to 60 meters wide Trackway."/>
          <p:cNvSpPr txBox="1"/>
          <p:nvPr/>
        </p:nvSpPr>
        <p:spPr>
          <a:xfrm>
            <a:off x="1277820" y="558468"/>
            <a:ext cx="21828361" cy="160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5000">
                <a:solidFill>
                  <a:srgbClr val="000000"/>
                </a:solidFill>
              </a:defRPr>
            </a:lvl1pPr>
          </a:lstStyle>
          <a:p>
            <a:pPr/>
            <a:r>
              <a:t>Shown also are the various real estate developments that the PNR can build within its 30 meters to 60 meters wide Trackway.</a:t>
            </a:r>
          </a:p>
        </p:txBody>
      </p:sp>
      <p:pic>
        <p:nvPicPr>
          <p:cNvPr id="236" name="Image" descr="Image"/>
          <p:cNvPicPr>
            <a:picLocks noChangeAspect="1"/>
          </p:cNvPicPr>
          <p:nvPr/>
        </p:nvPicPr>
        <p:blipFill>
          <a:blip r:embed="rId2">
            <a:extLst/>
          </a:blip>
          <a:stretch>
            <a:fillRect/>
          </a:stretch>
        </p:blipFill>
        <p:spPr>
          <a:xfrm>
            <a:off x="9401149" y="2543148"/>
            <a:ext cx="5581702" cy="5581703"/>
          </a:xfrm>
          <a:prstGeom prst="rect">
            <a:avLst/>
          </a:prstGeom>
          <a:ln w="12700">
            <a:miter lim="400000"/>
          </a:ln>
        </p:spPr>
      </p:pic>
      <p:sp>
        <p:nvSpPr>
          <p:cNvPr id="237" name="Section 2 Article IVX of our Constitution declares it a national policy to promote and prioritize the use of Philippine Science and Technology.…"/>
          <p:cNvSpPr txBox="1"/>
          <p:nvPr/>
        </p:nvSpPr>
        <p:spPr>
          <a:xfrm>
            <a:off x="1277820" y="8501711"/>
            <a:ext cx="21828361" cy="465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Section 2 Article IVX of our Constitution declares it a national policy to promote and prioritize the use of Philippine Science and Technology.</a:t>
            </a:r>
          </a:p>
          <a:p>
            <a:pPr algn="just">
              <a:defRPr sz="5000">
                <a:solidFill>
                  <a:srgbClr val="000000"/>
                </a:solidFill>
              </a:defRPr>
            </a:pPr>
          </a:p>
          <a:p>
            <a:pPr algn="just">
              <a:defRPr sz="5000">
                <a:solidFill>
                  <a:srgbClr val="000000"/>
                </a:solidFill>
              </a:defRPr>
            </a:pPr>
            <a:r>
              <a:t>RA 8293 The Intellectual Property Code obligates all Filipino citizens led by government officials to prioritize the actual use and operations of duly registered and awarded Philippine Copyrights and Patents.</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RA 4156 The PNR Charter does not restrict the PNR to operating only rail trains, it also allows it to operate road trains or even buses.…"/>
          <p:cNvSpPr txBox="1"/>
          <p:nvPr/>
        </p:nvSpPr>
        <p:spPr>
          <a:xfrm>
            <a:off x="1277820" y="2244089"/>
            <a:ext cx="21828361" cy="922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RA 4156 The PNR Charter does not restrict the PNR to operating only rail trains, it also allows it to operate road trains or even buses.</a:t>
            </a:r>
          </a:p>
          <a:p>
            <a:pPr algn="just">
              <a:defRPr sz="5000">
                <a:solidFill>
                  <a:srgbClr val="000000"/>
                </a:solidFill>
              </a:defRPr>
            </a:pPr>
          </a:p>
          <a:p>
            <a:pPr algn="just">
              <a:defRPr sz="5000">
                <a:solidFill>
                  <a:srgbClr val="000000"/>
                </a:solidFill>
              </a:defRPr>
            </a:pPr>
            <a:r>
              <a:t>In fact, last August 6, 2018 the Duterte Cabinet already issued a Resolution to promote Philippine made Rail Trains, Road Trains and the Automatic Guideway Transit.</a:t>
            </a:r>
          </a:p>
          <a:p>
            <a:pPr algn="just">
              <a:defRPr sz="5000">
                <a:solidFill>
                  <a:srgbClr val="000000"/>
                </a:solidFill>
              </a:defRPr>
            </a:pPr>
          </a:p>
          <a:p>
            <a:pPr algn="just">
              <a:defRPr sz="5000">
                <a:solidFill>
                  <a:srgbClr val="000000"/>
                </a:solidFill>
              </a:defRPr>
            </a:pPr>
            <a:r>
              <a:t>Thus, to the credit of DOTr Sec. Arthur P. Tugade and Undersecretary TJ Batan, they both assured us that in the event  we would be ready to submit an Unsolicited Proposal  a 1,100 km. Trackway on the at-grade level of the PNR, such proposal should be submitted direct to the DOTr and not the PNR. </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But for now our Consortium will be more than happy to start with converting the Panay Railways and the Calamba to the Batangas railways into our Digital Trackway. Of course, the EDSA Digital Trackway remains on top of our list.…"/>
          <p:cNvSpPr txBox="1"/>
          <p:nvPr/>
        </p:nvSpPr>
        <p:spPr>
          <a:xfrm>
            <a:off x="1277820" y="1482090"/>
            <a:ext cx="21828361" cy="10751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But for now our Consortium will be more than happy to start with converting the Panay Railways and the Calamba to the Batangas railways into our Digital Trackway. Of course, the EDSA Digital Trackway remains on top of our list.</a:t>
            </a:r>
          </a:p>
          <a:p>
            <a:pPr algn="just">
              <a:defRPr sz="5000">
                <a:solidFill>
                  <a:srgbClr val="000000"/>
                </a:solidFill>
              </a:defRPr>
            </a:pPr>
          </a:p>
          <a:p>
            <a:pPr algn="just">
              <a:defRPr sz="5000">
                <a:solidFill>
                  <a:srgbClr val="000000"/>
                </a:solidFill>
              </a:defRPr>
            </a:pPr>
            <a:r>
              <a:t>If at at some future time, the at grade level of the 1,100 kms. PNR railways can also be converted into our Digital Trackway, we working together as a nation, can attain the following:</a:t>
            </a:r>
          </a:p>
          <a:p>
            <a:pPr algn="just">
              <a:defRPr sz="5000">
                <a:solidFill>
                  <a:srgbClr val="000000"/>
                </a:solidFill>
              </a:defRPr>
            </a:pPr>
          </a:p>
          <a:p>
            <a:pPr marL="926041" indent="-926041" algn="just">
              <a:buSzPct val="100000"/>
              <a:buAutoNum type="alphaUcPeriod" startAt="1"/>
              <a:defRPr sz="5000">
                <a:solidFill>
                  <a:srgbClr val="000000"/>
                </a:solidFill>
              </a:defRPr>
            </a:pPr>
            <a:r>
              <a:t>Decongest all our cities</a:t>
            </a:r>
          </a:p>
          <a:p>
            <a:pPr marL="926041" indent="-926041" algn="just">
              <a:buSzPct val="100000"/>
              <a:buAutoNum type="alphaUcPeriod" startAt="1"/>
              <a:defRPr sz="5000">
                <a:solidFill>
                  <a:srgbClr val="000000"/>
                </a:solidFill>
              </a:defRPr>
            </a:pPr>
            <a:r>
              <a:t>Solve out cities’ massive traffic and transport problems</a:t>
            </a:r>
          </a:p>
          <a:p>
            <a:pPr marL="926041" indent="-926041" algn="just">
              <a:buSzPct val="100000"/>
              <a:buAutoNum type="alphaUcPeriod" startAt="1"/>
              <a:defRPr sz="5000">
                <a:solidFill>
                  <a:srgbClr val="000000"/>
                </a:solidFill>
              </a:defRPr>
            </a:pPr>
            <a:r>
              <a:t>Resettle its 600,000 informal settles with livelihood programs.</a:t>
            </a:r>
          </a:p>
          <a:p>
            <a:pPr marL="926041" indent="-926041" algn="just">
              <a:buSzPct val="100000"/>
              <a:buAutoNum type="alphaUcPeriod" startAt="1"/>
              <a:defRPr sz="5000">
                <a:solidFill>
                  <a:srgbClr val="000000"/>
                </a:solidFill>
              </a:defRPr>
            </a:pPr>
            <a:r>
              <a:t>Save over P1.1 Trillion in foreign currency denominated loans.</a:t>
            </a:r>
          </a:p>
          <a:p>
            <a:pPr marL="926041" indent="-926041" algn="just">
              <a:buSzPct val="100000"/>
              <a:buAutoNum type="alphaUcPeriod" startAt="1"/>
              <a:defRPr sz="5000">
                <a:solidFill>
                  <a:srgbClr val="000000"/>
                </a:solidFill>
              </a:defRPr>
            </a:pPr>
            <a:r>
              <a:t>Liberate billions of unnecessary yearly taxpayers subsidies.</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Clean up all MM waterways and other bodies of water.…"/>
          <p:cNvSpPr txBox="1"/>
          <p:nvPr/>
        </p:nvSpPr>
        <p:spPr>
          <a:xfrm>
            <a:off x="1277820" y="1024534"/>
            <a:ext cx="21828361" cy="116669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926041" indent="-926041" algn="just">
              <a:buSzPct val="100000"/>
              <a:buAutoNum type="alphaUcPeriod" startAt="6"/>
              <a:defRPr sz="4800">
                <a:solidFill>
                  <a:srgbClr val="000000"/>
                </a:solidFill>
              </a:defRPr>
            </a:pPr>
            <a:r>
              <a:t>Clean up all MM waterways and other bodies of water.</a:t>
            </a:r>
          </a:p>
          <a:p>
            <a:pPr marL="926041" indent="-926041" algn="just">
              <a:buSzPct val="100000"/>
              <a:buAutoNum type="alphaUcPeriod" startAt="6"/>
              <a:defRPr sz="4800">
                <a:solidFill>
                  <a:srgbClr val="000000"/>
                </a:solidFill>
              </a:defRPr>
            </a:pPr>
            <a:r>
              <a:t>Empower Luzon based farmers and fisher folk.</a:t>
            </a:r>
          </a:p>
          <a:p>
            <a:pPr marL="926041" indent="-926041" algn="just">
              <a:buSzPct val="100000"/>
              <a:buAutoNum type="alphaUcPeriod" startAt="6"/>
              <a:defRPr sz="4800">
                <a:solidFill>
                  <a:srgbClr val="000000"/>
                </a:solidFill>
              </a:defRPr>
            </a:pPr>
            <a:r>
              <a:t>Empower consumers.</a:t>
            </a:r>
          </a:p>
          <a:p>
            <a:pPr marL="926041" indent="-926041" algn="just">
              <a:buSzPct val="100000"/>
              <a:buAutoNum type="alphaUcPeriod" startAt="6"/>
              <a:defRPr sz="4800">
                <a:solidFill>
                  <a:srgbClr val="000000"/>
                </a:solidFill>
              </a:defRPr>
            </a:pPr>
            <a:r>
              <a:t>Enhance the country’s food security. </a:t>
            </a:r>
          </a:p>
          <a:p>
            <a:pPr marL="926041" indent="-926041" algn="just">
              <a:buSzPct val="100000"/>
              <a:buAutoNum type="alphaUcPeriod" startAt="6"/>
              <a:defRPr sz="4800">
                <a:solidFill>
                  <a:srgbClr val="000000"/>
                </a:solidFill>
              </a:defRPr>
            </a:pPr>
            <a:r>
              <a:t>Create hundreds of thousands of new jobs.</a:t>
            </a:r>
          </a:p>
          <a:p>
            <a:pPr marL="926041" indent="-926041" algn="just">
              <a:buSzPct val="100000"/>
              <a:buAutoNum type="alphaUcPeriod" startAt="6"/>
              <a:defRPr sz="4800">
                <a:solidFill>
                  <a:srgbClr val="000000"/>
                </a:solidFill>
              </a:defRPr>
            </a:pPr>
            <a:r>
              <a:t>Boost up downstream industries in steel, metal, rubber, tries, glass, mirrors, plastic, textiles, etc.</a:t>
            </a:r>
          </a:p>
          <a:p>
            <a:pPr marL="926041" indent="-926041" algn="just">
              <a:buSzPct val="100000"/>
              <a:buAutoNum type="alphaUcPeriod" startAt="6"/>
              <a:defRPr sz="4800">
                <a:solidFill>
                  <a:srgbClr val="000000"/>
                </a:solidFill>
              </a:defRPr>
            </a:pPr>
            <a:r>
              <a:t>Make Clark, Subic Airports and Batangas seaport immediately accessible. </a:t>
            </a:r>
          </a:p>
          <a:p>
            <a:pPr marL="926041" indent="-926041" algn="just">
              <a:buSzPct val="100000"/>
              <a:buAutoNum type="alphaUcPeriod" startAt="6"/>
              <a:defRPr sz="4800">
                <a:solidFill>
                  <a:srgbClr val="000000"/>
                </a:solidFill>
              </a:defRPr>
            </a:pPr>
            <a:r>
              <a:t>Build the much-needed cell towers within the enclosed secured Trackway.</a:t>
            </a:r>
          </a:p>
          <a:p>
            <a:pPr marL="926041" indent="-926041" algn="just">
              <a:buSzPct val="100000"/>
              <a:buAutoNum type="alphaUcPeriod" startAt="6"/>
              <a:defRPr sz="4800">
                <a:solidFill>
                  <a:srgbClr val="000000"/>
                </a:solidFill>
              </a:defRPr>
            </a:pPr>
            <a:r>
              <a:t>Broaden and increase the country’s tourism base.</a:t>
            </a:r>
          </a:p>
          <a:p>
            <a:pPr marL="926041" indent="-926041" algn="just">
              <a:buSzPct val="100000"/>
              <a:buAutoNum type="alphaUcPeriod" startAt="6"/>
              <a:defRPr sz="4800">
                <a:solidFill>
                  <a:srgbClr val="000000"/>
                </a:solidFill>
              </a:defRPr>
            </a:pPr>
            <a:r>
              <a:t>Substantially reduce crime and drug problems. </a:t>
            </a:r>
          </a:p>
          <a:p>
            <a:pPr marL="926041" indent="-926041" algn="just">
              <a:buSzPct val="100000"/>
              <a:buAutoNum type="alphaUcPeriod" startAt="6"/>
              <a:defRPr sz="4800">
                <a:solidFill>
                  <a:srgbClr val="000000"/>
                </a:solidFill>
              </a:defRPr>
            </a:pPr>
            <a:r>
              <a:t>Attain unprecedented levels of GDP growth. </a:t>
            </a:r>
          </a:p>
          <a:p>
            <a:pPr marL="926041" indent="-926041" algn="just">
              <a:buSzPct val="100000"/>
              <a:buAutoNum type="alphaUcPeriod" startAt="6"/>
              <a:defRPr sz="4800">
                <a:solidFill>
                  <a:srgbClr val="000000"/>
                </a:solidFill>
              </a:defRPr>
            </a:pPr>
            <a:r>
              <a:t>Initiate the process of reverse migration.</a:t>
            </a:r>
          </a:p>
          <a:p>
            <a:pPr marL="926041" indent="-926041" algn="just">
              <a:buSzPct val="100000"/>
              <a:buAutoNum type="alphaUcPeriod" startAt="6"/>
              <a:defRPr sz="4800">
                <a:solidFill>
                  <a:srgbClr val="000000"/>
                </a:solidFill>
              </a:defRPr>
            </a:pPr>
            <a:r>
              <a:t>Integrate Rebel Returnees into the Trackway system.</a:t>
            </a:r>
          </a:p>
          <a:p>
            <a:pPr marL="926041" indent="-926041" algn="just">
              <a:buSzPct val="100000"/>
              <a:buAutoNum type="alphaUcPeriod" startAt="6"/>
              <a:defRPr sz="4800">
                <a:solidFill>
                  <a:srgbClr val="000000"/>
                </a:solidFill>
              </a:defRPr>
            </a:pPr>
            <a:r>
              <a:t>Transform the PNR from being a perpetual burden to the people and make it a reverse subsidy earning government corporation hence on.</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The DOST 17.5 Meter Road Train - Passenger and Cargo"/>
          <p:cNvSpPr txBox="1"/>
          <p:nvPr/>
        </p:nvSpPr>
        <p:spPr>
          <a:xfrm>
            <a:off x="1277820" y="935819"/>
            <a:ext cx="21828361" cy="84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5000">
                <a:solidFill>
                  <a:srgbClr val="000000"/>
                </a:solidFill>
              </a:defRPr>
            </a:lvl1pPr>
          </a:lstStyle>
          <a:p>
            <a:pPr/>
            <a:r>
              <a:t>The DOST 17.5 Meter Road Train - Passenger and Cargo</a:t>
            </a:r>
          </a:p>
        </p:txBody>
      </p:sp>
      <p:pic>
        <p:nvPicPr>
          <p:cNvPr id="246" name="Image" descr="Image"/>
          <p:cNvPicPr>
            <a:picLocks noChangeAspect="1"/>
          </p:cNvPicPr>
          <p:nvPr/>
        </p:nvPicPr>
        <p:blipFill>
          <a:blip r:embed="rId2">
            <a:extLst/>
          </a:blip>
          <a:stretch>
            <a:fillRect/>
          </a:stretch>
        </p:blipFill>
        <p:spPr>
          <a:xfrm>
            <a:off x="5330611" y="2161826"/>
            <a:ext cx="13722778" cy="9392348"/>
          </a:xfrm>
          <a:prstGeom prst="rect">
            <a:avLst/>
          </a:prstGeom>
          <a:ln w="12700">
            <a:miter lim="400000"/>
          </a:ln>
        </p:spPr>
      </p:pic>
      <p:sp>
        <p:nvSpPr>
          <p:cNvPr id="247" name="Youtube Links:…"/>
          <p:cNvSpPr txBox="1"/>
          <p:nvPr/>
        </p:nvSpPr>
        <p:spPr>
          <a:xfrm>
            <a:off x="1277820" y="11497137"/>
            <a:ext cx="21828361" cy="1320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5000">
                <a:solidFill>
                  <a:srgbClr val="000000"/>
                </a:solidFill>
              </a:defRPr>
            </a:pPr>
            <a:r>
              <a:t>Youtube Links:</a:t>
            </a:r>
          </a:p>
          <a:p>
            <a:pPr algn="l" defTabSz="457200">
              <a:defRPr sz="3000" u="sng">
                <a:solidFill>
                  <a:srgbClr val="000000"/>
                </a:solidFill>
                <a:uFill>
                  <a:solidFill>
                    <a:srgbClr val="000000"/>
                  </a:solidFill>
                </a:uFill>
                <a:latin typeface="Helvetica"/>
                <a:ea typeface="Helvetica"/>
                <a:cs typeface="Helvetica"/>
                <a:sym typeface="Helvetica"/>
              </a:defRPr>
            </a:pPr>
            <a:r>
              <a:rPr>
                <a:hlinkClick r:id="rId3" invalidUrl="" action="" tgtFrame="" tooltip="" history="1" highlightClick="0" endSnd="0"/>
              </a:rPr>
              <a:t>https://youtu.be/VUZx19TN6Jw?fbclid=IwAR2Y9QCL5pn2TsBZSIvmKEeRgmV3MvEhyh7ORMXYmEp_C4qlH-NaG81TGFM</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Nationwide Logistics Trackway"/>
          <p:cNvSpPr txBox="1"/>
          <p:nvPr/>
        </p:nvSpPr>
        <p:spPr>
          <a:xfrm>
            <a:off x="1277820" y="1123028"/>
            <a:ext cx="21828361" cy="84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5000" u="sng">
                <a:solidFill>
                  <a:srgbClr val="000000"/>
                </a:solidFill>
              </a:defRPr>
            </a:lvl1pPr>
          </a:lstStyle>
          <a:p>
            <a:pPr/>
            <a:r>
              <a:t>Nationwide Logistics Trackway</a:t>
            </a:r>
          </a:p>
        </p:txBody>
      </p:sp>
      <p:pic>
        <p:nvPicPr>
          <p:cNvPr id="250" name="Image" descr="Image"/>
          <p:cNvPicPr>
            <a:picLocks noChangeAspect="1"/>
          </p:cNvPicPr>
          <p:nvPr/>
        </p:nvPicPr>
        <p:blipFill>
          <a:blip r:embed="rId2">
            <a:extLst/>
          </a:blip>
          <a:stretch>
            <a:fillRect/>
          </a:stretch>
        </p:blipFill>
        <p:spPr>
          <a:xfrm>
            <a:off x="4082030" y="2426467"/>
            <a:ext cx="7477454" cy="4945249"/>
          </a:xfrm>
          <a:prstGeom prst="rect">
            <a:avLst/>
          </a:prstGeom>
          <a:ln w="12700">
            <a:miter lim="400000"/>
          </a:ln>
        </p:spPr>
      </p:pic>
      <p:pic>
        <p:nvPicPr>
          <p:cNvPr id="251" name="Image" descr="Image"/>
          <p:cNvPicPr>
            <a:picLocks noChangeAspect="1"/>
          </p:cNvPicPr>
          <p:nvPr/>
        </p:nvPicPr>
        <p:blipFill>
          <a:blip r:embed="rId3">
            <a:extLst/>
          </a:blip>
          <a:stretch>
            <a:fillRect/>
          </a:stretch>
        </p:blipFill>
        <p:spPr>
          <a:xfrm>
            <a:off x="11851210" y="2426467"/>
            <a:ext cx="8741249" cy="4945249"/>
          </a:xfrm>
          <a:prstGeom prst="rect">
            <a:avLst/>
          </a:prstGeom>
          <a:ln w="12700">
            <a:miter lim="400000"/>
          </a:ln>
        </p:spPr>
      </p:pic>
      <p:pic>
        <p:nvPicPr>
          <p:cNvPr id="252" name="Image" descr="Image"/>
          <p:cNvPicPr>
            <a:picLocks noChangeAspect="1"/>
          </p:cNvPicPr>
          <p:nvPr/>
        </p:nvPicPr>
        <p:blipFill>
          <a:blip r:embed="rId4">
            <a:extLst/>
          </a:blip>
          <a:stretch>
            <a:fillRect/>
          </a:stretch>
        </p:blipFill>
        <p:spPr>
          <a:xfrm>
            <a:off x="523872" y="7829333"/>
            <a:ext cx="7775188" cy="4945249"/>
          </a:xfrm>
          <a:prstGeom prst="rect">
            <a:avLst/>
          </a:prstGeom>
          <a:ln w="12700">
            <a:miter lim="400000"/>
          </a:ln>
        </p:spPr>
      </p:pic>
      <p:pic>
        <p:nvPicPr>
          <p:cNvPr id="253" name="Image" descr="Image"/>
          <p:cNvPicPr>
            <a:picLocks noChangeAspect="1"/>
          </p:cNvPicPr>
          <p:nvPr/>
        </p:nvPicPr>
        <p:blipFill>
          <a:blip r:embed="rId5">
            <a:extLst/>
          </a:blip>
          <a:stretch>
            <a:fillRect/>
          </a:stretch>
        </p:blipFill>
        <p:spPr>
          <a:xfrm>
            <a:off x="8489396" y="7829333"/>
            <a:ext cx="7695696" cy="4945249"/>
          </a:xfrm>
          <a:prstGeom prst="rect">
            <a:avLst/>
          </a:prstGeom>
          <a:ln w="12700">
            <a:miter lim="400000"/>
          </a:ln>
        </p:spPr>
      </p:pic>
      <p:pic>
        <p:nvPicPr>
          <p:cNvPr id="254" name="Image" descr="Image"/>
          <p:cNvPicPr>
            <a:picLocks noChangeAspect="1"/>
          </p:cNvPicPr>
          <p:nvPr/>
        </p:nvPicPr>
        <p:blipFill>
          <a:blip r:embed="rId6">
            <a:extLst/>
          </a:blip>
          <a:stretch>
            <a:fillRect/>
          </a:stretch>
        </p:blipFill>
        <p:spPr>
          <a:xfrm>
            <a:off x="16375428" y="7829333"/>
            <a:ext cx="7484700" cy="4945249"/>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EDSA Rapid Trackway"/>
          <p:cNvSpPr txBox="1"/>
          <p:nvPr/>
        </p:nvSpPr>
        <p:spPr>
          <a:xfrm>
            <a:off x="1277819" y="1123028"/>
            <a:ext cx="21828362" cy="84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5000" u="sng">
                <a:solidFill>
                  <a:srgbClr val="000000"/>
                </a:solidFill>
              </a:defRPr>
            </a:lvl1pPr>
          </a:lstStyle>
          <a:p>
            <a:pPr/>
            <a:r>
              <a:t>EDSA Rapid Trackway</a:t>
            </a:r>
          </a:p>
        </p:txBody>
      </p:sp>
      <p:pic>
        <p:nvPicPr>
          <p:cNvPr id="257" name="Image" descr="Image"/>
          <p:cNvPicPr>
            <a:picLocks noChangeAspect="1"/>
          </p:cNvPicPr>
          <p:nvPr/>
        </p:nvPicPr>
        <p:blipFill>
          <a:blip r:embed="rId2">
            <a:extLst/>
          </a:blip>
          <a:stretch>
            <a:fillRect/>
          </a:stretch>
        </p:blipFill>
        <p:spPr>
          <a:xfrm>
            <a:off x="8267743" y="2159743"/>
            <a:ext cx="7848514" cy="5104278"/>
          </a:xfrm>
          <a:prstGeom prst="rect">
            <a:avLst/>
          </a:prstGeom>
          <a:ln w="12700">
            <a:miter lim="400000"/>
          </a:ln>
        </p:spPr>
      </p:pic>
      <p:pic>
        <p:nvPicPr>
          <p:cNvPr id="258" name="Image" descr="Image"/>
          <p:cNvPicPr>
            <a:picLocks noChangeAspect="1"/>
          </p:cNvPicPr>
          <p:nvPr/>
        </p:nvPicPr>
        <p:blipFill>
          <a:blip r:embed="rId3">
            <a:extLst/>
          </a:blip>
          <a:stretch>
            <a:fillRect/>
          </a:stretch>
        </p:blipFill>
        <p:spPr>
          <a:xfrm>
            <a:off x="659991" y="7710022"/>
            <a:ext cx="7521883" cy="5028675"/>
          </a:xfrm>
          <a:prstGeom prst="rect">
            <a:avLst/>
          </a:prstGeom>
          <a:ln w="12700">
            <a:miter lim="400000"/>
          </a:ln>
        </p:spPr>
      </p:pic>
      <p:pic>
        <p:nvPicPr>
          <p:cNvPr id="259" name="Image" descr="Image"/>
          <p:cNvPicPr>
            <a:picLocks noChangeAspect="1"/>
          </p:cNvPicPr>
          <p:nvPr/>
        </p:nvPicPr>
        <p:blipFill>
          <a:blip r:embed="rId4">
            <a:extLst/>
          </a:blip>
          <a:stretch>
            <a:fillRect/>
          </a:stretch>
        </p:blipFill>
        <p:spPr>
          <a:xfrm>
            <a:off x="8401139" y="7710022"/>
            <a:ext cx="7560594" cy="5028675"/>
          </a:xfrm>
          <a:prstGeom prst="rect">
            <a:avLst/>
          </a:prstGeom>
          <a:ln w="12700">
            <a:miter lim="400000"/>
          </a:ln>
        </p:spPr>
      </p:pic>
      <p:pic>
        <p:nvPicPr>
          <p:cNvPr id="260" name="Image" descr="Image"/>
          <p:cNvPicPr>
            <a:picLocks noChangeAspect="1"/>
          </p:cNvPicPr>
          <p:nvPr/>
        </p:nvPicPr>
        <p:blipFill>
          <a:blip r:embed="rId5">
            <a:extLst/>
          </a:blip>
          <a:stretch>
            <a:fillRect/>
          </a:stretch>
        </p:blipFill>
        <p:spPr>
          <a:xfrm>
            <a:off x="16180998" y="7710022"/>
            <a:ext cx="7543011" cy="5028675"/>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EDSA Rapid Trackway"/>
          <p:cNvSpPr txBox="1"/>
          <p:nvPr/>
        </p:nvSpPr>
        <p:spPr>
          <a:xfrm>
            <a:off x="1277819" y="1123028"/>
            <a:ext cx="21828362" cy="84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5000" u="sng">
                <a:solidFill>
                  <a:srgbClr val="000000"/>
                </a:solidFill>
              </a:defRPr>
            </a:lvl1pPr>
          </a:lstStyle>
          <a:p>
            <a:pPr/>
            <a:r>
              <a:t>EDSA Rapid Trackway</a:t>
            </a:r>
          </a:p>
        </p:txBody>
      </p:sp>
      <p:pic>
        <p:nvPicPr>
          <p:cNvPr id="263" name="Image" descr="Image"/>
          <p:cNvPicPr>
            <a:picLocks noChangeAspect="1"/>
          </p:cNvPicPr>
          <p:nvPr/>
        </p:nvPicPr>
        <p:blipFill>
          <a:blip r:embed="rId2">
            <a:extLst/>
          </a:blip>
          <a:stretch>
            <a:fillRect/>
          </a:stretch>
        </p:blipFill>
        <p:spPr>
          <a:xfrm>
            <a:off x="6122713" y="2376009"/>
            <a:ext cx="12138574" cy="6701505"/>
          </a:xfrm>
          <a:prstGeom prst="rect">
            <a:avLst/>
          </a:prstGeom>
          <a:ln w="12700">
            <a:miter lim="400000"/>
          </a:ln>
        </p:spPr>
      </p:pic>
      <p:pic>
        <p:nvPicPr>
          <p:cNvPr id="264" name="Image" descr="Image"/>
          <p:cNvPicPr>
            <a:picLocks noChangeAspect="1"/>
          </p:cNvPicPr>
          <p:nvPr/>
        </p:nvPicPr>
        <p:blipFill>
          <a:blip r:embed="rId3">
            <a:extLst/>
          </a:blip>
          <a:stretch>
            <a:fillRect/>
          </a:stretch>
        </p:blipFill>
        <p:spPr>
          <a:xfrm>
            <a:off x="6423294" y="8950611"/>
            <a:ext cx="5440455" cy="4084068"/>
          </a:xfrm>
          <a:prstGeom prst="rect">
            <a:avLst/>
          </a:prstGeom>
          <a:ln w="12700">
            <a:miter lim="400000"/>
          </a:ln>
        </p:spPr>
      </p:pic>
      <p:pic>
        <p:nvPicPr>
          <p:cNvPr id="265" name="Image" descr="Image"/>
          <p:cNvPicPr>
            <a:picLocks noChangeAspect="1"/>
          </p:cNvPicPr>
          <p:nvPr/>
        </p:nvPicPr>
        <p:blipFill>
          <a:blip r:embed="rId4">
            <a:extLst/>
          </a:blip>
          <a:stretch>
            <a:fillRect/>
          </a:stretch>
        </p:blipFill>
        <p:spPr>
          <a:xfrm>
            <a:off x="12503073" y="9001560"/>
            <a:ext cx="5457633" cy="4084068"/>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Digital Cross Country Trackway"/>
          <p:cNvSpPr txBox="1"/>
          <p:nvPr/>
        </p:nvSpPr>
        <p:spPr>
          <a:xfrm>
            <a:off x="1277819" y="1123028"/>
            <a:ext cx="21828362" cy="84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5000" u="sng">
                <a:solidFill>
                  <a:srgbClr val="000000"/>
                </a:solidFill>
              </a:defRPr>
            </a:lvl1pPr>
          </a:lstStyle>
          <a:p>
            <a:pPr/>
            <a:r>
              <a:t>Digital Cross Country Trackway</a:t>
            </a:r>
          </a:p>
        </p:txBody>
      </p:sp>
      <p:pic>
        <p:nvPicPr>
          <p:cNvPr id="268" name="Image" descr="Image"/>
          <p:cNvPicPr>
            <a:picLocks noChangeAspect="1"/>
          </p:cNvPicPr>
          <p:nvPr/>
        </p:nvPicPr>
        <p:blipFill>
          <a:blip r:embed="rId2">
            <a:extLst/>
          </a:blip>
          <a:stretch>
            <a:fillRect/>
          </a:stretch>
        </p:blipFill>
        <p:spPr>
          <a:xfrm>
            <a:off x="439300" y="4200507"/>
            <a:ext cx="11662964" cy="6557289"/>
          </a:xfrm>
          <a:prstGeom prst="rect">
            <a:avLst/>
          </a:prstGeom>
          <a:ln w="12700">
            <a:miter lim="400000"/>
          </a:ln>
        </p:spPr>
      </p:pic>
      <p:pic>
        <p:nvPicPr>
          <p:cNvPr id="269" name="Image" descr="Image"/>
          <p:cNvPicPr>
            <a:picLocks noChangeAspect="1"/>
          </p:cNvPicPr>
          <p:nvPr/>
        </p:nvPicPr>
        <p:blipFill>
          <a:blip r:embed="rId3">
            <a:extLst/>
          </a:blip>
          <a:stretch>
            <a:fillRect/>
          </a:stretch>
        </p:blipFill>
        <p:spPr>
          <a:xfrm>
            <a:off x="12266025" y="4200507"/>
            <a:ext cx="11678674" cy="6557289"/>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Digital Cross Country Trackway"/>
          <p:cNvSpPr txBox="1"/>
          <p:nvPr/>
        </p:nvSpPr>
        <p:spPr>
          <a:xfrm>
            <a:off x="1277819" y="1123028"/>
            <a:ext cx="21828362" cy="84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5000" u="sng">
                <a:solidFill>
                  <a:srgbClr val="000000"/>
                </a:solidFill>
              </a:defRPr>
            </a:lvl1pPr>
          </a:lstStyle>
          <a:p>
            <a:pPr/>
            <a:r>
              <a:t>Digital Cross Country Trackway</a:t>
            </a:r>
          </a:p>
        </p:txBody>
      </p:sp>
      <p:pic>
        <p:nvPicPr>
          <p:cNvPr id="272" name="Image" descr="Image"/>
          <p:cNvPicPr>
            <a:picLocks noChangeAspect="1"/>
          </p:cNvPicPr>
          <p:nvPr/>
        </p:nvPicPr>
        <p:blipFill>
          <a:blip r:embed="rId2">
            <a:extLst/>
          </a:blip>
          <a:stretch>
            <a:fillRect/>
          </a:stretch>
        </p:blipFill>
        <p:spPr>
          <a:xfrm>
            <a:off x="1292316" y="3943541"/>
            <a:ext cx="10474186" cy="5828918"/>
          </a:xfrm>
          <a:prstGeom prst="rect">
            <a:avLst/>
          </a:prstGeom>
          <a:ln w="12700">
            <a:miter lim="400000"/>
          </a:ln>
        </p:spPr>
      </p:pic>
      <p:pic>
        <p:nvPicPr>
          <p:cNvPr id="273" name="Image" descr="Image"/>
          <p:cNvPicPr>
            <a:picLocks noChangeAspect="1"/>
          </p:cNvPicPr>
          <p:nvPr/>
        </p:nvPicPr>
        <p:blipFill>
          <a:blip r:embed="rId3">
            <a:extLst/>
          </a:blip>
          <a:stretch>
            <a:fillRect/>
          </a:stretch>
        </p:blipFill>
        <p:spPr>
          <a:xfrm>
            <a:off x="12617498" y="3999373"/>
            <a:ext cx="10474186" cy="5717254"/>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5" name="Digital Cross Country Trackway"/>
          <p:cNvSpPr txBox="1"/>
          <p:nvPr/>
        </p:nvSpPr>
        <p:spPr>
          <a:xfrm>
            <a:off x="1277819" y="1123028"/>
            <a:ext cx="21828362" cy="84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5000" u="sng">
                <a:solidFill>
                  <a:srgbClr val="000000"/>
                </a:solidFill>
              </a:defRPr>
            </a:lvl1pPr>
          </a:lstStyle>
          <a:p>
            <a:pPr/>
            <a:r>
              <a:t>Digital Cross Country Trackway</a:t>
            </a:r>
          </a:p>
        </p:txBody>
      </p:sp>
      <p:pic>
        <p:nvPicPr>
          <p:cNvPr id="276" name="Image" descr="Image"/>
          <p:cNvPicPr>
            <a:picLocks noChangeAspect="1"/>
          </p:cNvPicPr>
          <p:nvPr/>
        </p:nvPicPr>
        <p:blipFill>
          <a:blip r:embed="rId2">
            <a:extLst/>
          </a:blip>
          <a:stretch>
            <a:fillRect/>
          </a:stretch>
        </p:blipFill>
        <p:spPr>
          <a:xfrm>
            <a:off x="819186" y="3649592"/>
            <a:ext cx="11378880" cy="7804745"/>
          </a:xfrm>
          <a:prstGeom prst="rect">
            <a:avLst/>
          </a:prstGeom>
          <a:ln w="12700">
            <a:miter lim="400000"/>
          </a:ln>
        </p:spPr>
      </p:pic>
      <p:pic>
        <p:nvPicPr>
          <p:cNvPr id="277" name="Image" descr="Image"/>
          <p:cNvPicPr>
            <a:picLocks noChangeAspect="1"/>
          </p:cNvPicPr>
          <p:nvPr/>
        </p:nvPicPr>
        <p:blipFill>
          <a:blip r:embed="rId3">
            <a:extLst/>
          </a:blip>
          <a:stretch>
            <a:fillRect/>
          </a:stretch>
        </p:blipFill>
        <p:spPr>
          <a:xfrm>
            <a:off x="12900931" y="3812347"/>
            <a:ext cx="10565546" cy="7479236"/>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Digital Trackway Connecting the Entire Phippines including Physical Bridges"/>
          <p:cNvSpPr txBox="1"/>
          <p:nvPr/>
        </p:nvSpPr>
        <p:spPr>
          <a:xfrm>
            <a:off x="1277819" y="1123028"/>
            <a:ext cx="21828362" cy="84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5000" u="sng">
                <a:solidFill>
                  <a:srgbClr val="000000"/>
                </a:solidFill>
              </a:defRPr>
            </a:lvl1pPr>
          </a:lstStyle>
          <a:p>
            <a:pPr/>
            <a:r>
              <a:t>Digital Trackway Connecting the Entire Phippines including Physical Bridges</a:t>
            </a:r>
          </a:p>
        </p:txBody>
      </p:sp>
      <p:sp>
        <p:nvSpPr>
          <p:cNvPr id="280" name="2 story 100 sq.meter house = P1,000,000.00h"/>
          <p:cNvSpPr txBox="1"/>
          <p:nvPr/>
        </p:nvSpPr>
        <p:spPr>
          <a:xfrm>
            <a:off x="1277820" y="2484597"/>
            <a:ext cx="21828361" cy="84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5000">
                <a:solidFill>
                  <a:srgbClr val="000000"/>
                </a:solidFill>
              </a:defRPr>
            </a:lvl1pPr>
          </a:lstStyle>
          <a:p>
            <a:pPr/>
            <a:r>
              <a:t>2 story 100 sq.meter house = P1,000,000.00h</a:t>
            </a:r>
          </a:p>
        </p:txBody>
      </p:sp>
      <p:pic>
        <p:nvPicPr>
          <p:cNvPr id="281" name="Image" descr="Image"/>
          <p:cNvPicPr>
            <a:picLocks noChangeAspect="1"/>
          </p:cNvPicPr>
          <p:nvPr/>
        </p:nvPicPr>
        <p:blipFill>
          <a:blip r:embed="rId2">
            <a:extLst/>
          </a:blip>
          <a:stretch>
            <a:fillRect/>
          </a:stretch>
        </p:blipFill>
        <p:spPr>
          <a:xfrm>
            <a:off x="2020241" y="4791190"/>
            <a:ext cx="9858712" cy="6222130"/>
          </a:xfrm>
          <a:prstGeom prst="rect">
            <a:avLst/>
          </a:prstGeom>
          <a:ln w="12700">
            <a:miter lim="400000"/>
          </a:ln>
        </p:spPr>
      </p:pic>
      <p:pic>
        <p:nvPicPr>
          <p:cNvPr id="282" name="Image" descr="Image"/>
          <p:cNvPicPr>
            <a:picLocks noChangeAspect="1"/>
          </p:cNvPicPr>
          <p:nvPr/>
        </p:nvPicPr>
        <p:blipFill>
          <a:blip r:embed="rId3">
            <a:extLst/>
          </a:blip>
          <a:stretch>
            <a:fillRect/>
          </a:stretch>
        </p:blipFill>
        <p:spPr>
          <a:xfrm>
            <a:off x="12335652" y="4738638"/>
            <a:ext cx="10028107" cy="6222130"/>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 name="Bataan-Cavite Interlink Bridge (28 km)…"/>
          <p:cNvSpPr txBox="1"/>
          <p:nvPr/>
        </p:nvSpPr>
        <p:spPr>
          <a:xfrm>
            <a:off x="1277820" y="1451610"/>
            <a:ext cx="21828361" cy="108127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just">
              <a:buSzPct val="100000"/>
              <a:buChar char="•"/>
              <a:defRPr sz="5000">
                <a:solidFill>
                  <a:srgbClr val="000000"/>
                </a:solidFill>
              </a:defRPr>
            </a:pPr>
            <a:r>
              <a:t>Bataan-Cavite Interlink Bridge (28 km)</a:t>
            </a:r>
            <a:r>
              <a:rPr>
                <a:latin typeface="Times Roman"/>
                <a:ea typeface="Times Roman"/>
                <a:cs typeface="Times Roman"/>
                <a:sym typeface="Times Roman"/>
              </a:rPr>
              <a:t> </a:t>
            </a:r>
            <a:endParaRPr>
              <a:latin typeface="Times Roman"/>
              <a:ea typeface="Times Roman"/>
              <a:cs typeface="Times Roman"/>
              <a:sym typeface="Times Roman"/>
            </a:endParaRPr>
          </a:p>
          <a:p>
            <a:pPr marL="228600" indent="-228600" algn="just">
              <a:buSzPct val="100000"/>
              <a:buChar char="•"/>
              <a:defRPr sz="5000">
                <a:solidFill>
                  <a:srgbClr val="000000"/>
                </a:solidFill>
              </a:defRPr>
            </a:pPr>
            <a:r>
              <a:t>Mindoro-Batangas Super Bridge (15 km)</a:t>
            </a:r>
            <a:r>
              <a:rPr>
                <a:latin typeface="Times Roman"/>
                <a:ea typeface="Times Roman"/>
                <a:cs typeface="Times Roman"/>
                <a:sym typeface="Times Roman"/>
              </a:rPr>
              <a:t> </a:t>
            </a:r>
            <a:endParaRPr>
              <a:latin typeface="Times Roman"/>
              <a:ea typeface="Times Roman"/>
              <a:cs typeface="Times Roman"/>
              <a:sym typeface="Times Roman"/>
            </a:endParaRPr>
          </a:p>
          <a:p>
            <a:pPr marL="228600" indent="-228600" algn="just">
              <a:buSzPct val="100000"/>
              <a:buChar char="•"/>
              <a:defRPr sz="5000">
                <a:solidFill>
                  <a:srgbClr val="000000"/>
                </a:solidFill>
              </a:defRPr>
            </a:pPr>
            <a:r>
              <a:t>Camarines-Catanduanes Friendship Bridge (10.7 km) </a:t>
            </a:r>
          </a:p>
          <a:p>
            <a:pPr marL="228600" indent="-228600" algn="just">
              <a:buSzPct val="100000"/>
              <a:buChar char="•"/>
              <a:defRPr sz="5000">
                <a:solidFill>
                  <a:srgbClr val="000000"/>
                </a:solidFill>
              </a:defRPr>
            </a:pPr>
            <a:r>
              <a:t>Luzon (Sorsogon)-Samar Link Bridge (18.2 km)</a:t>
            </a:r>
          </a:p>
          <a:p>
            <a:pPr marL="228600" indent="-228600" algn="just">
              <a:buSzPct val="100000"/>
              <a:buChar char="•"/>
              <a:defRPr sz="5000">
                <a:solidFill>
                  <a:srgbClr val="000000"/>
                </a:solidFill>
              </a:defRPr>
            </a:pPr>
            <a:r>
              <a:t>Panay-Guimaras-Negros Link Bridge (19.2 km)</a:t>
            </a:r>
          </a:p>
          <a:p>
            <a:pPr marL="228600" indent="-228600" algn="just">
              <a:buSzPct val="100000"/>
              <a:buChar char="•"/>
              <a:defRPr sz="5000">
                <a:solidFill>
                  <a:srgbClr val="000000"/>
                </a:solidFill>
              </a:defRPr>
            </a:pPr>
            <a:r>
              <a:t>4th Mandaue-Mactan Bridge (0.42 km)</a:t>
            </a:r>
          </a:p>
          <a:p>
            <a:pPr marL="228600" indent="-228600" algn="just">
              <a:buSzPct val="100000"/>
              <a:buChar char="•"/>
              <a:defRPr sz="5000">
                <a:solidFill>
                  <a:srgbClr val="000000"/>
                </a:solidFill>
              </a:defRPr>
            </a:pPr>
            <a:r>
              <a:t>Cebu-Bohol Link Bridge (24.5 km)</a:t>
            </a:r>
          </a:p>
          <a:p>
            <a:pPr marL="228600" indent="-228600" algn="just">
              <a:buSzPct val="100000"/>
              <a:buChar char="•"/>
              <a:defRPr sz="5000">
                <a:solidFill>
                  <a:srgbClr val="000000"/>
                </a:solidFill>
              </a:defRPr>
            </a:pPr>
            <a:r>
              <a:t>Bohol-Leyte Link Bridge (22 km)</a:t>
            </a:r>
          </a:p>
          <a:p>
            <a:pPr marL="228600" indent="-228600" algn="just">
              <a:buSzPct val="100000"/>
              <a:buChar char="•"/>
              <a:defRPr sz="5000">
                <a:solidFill>
                  <a:srgbClr val="000000"/>
                </a:solidFill>
              </a:defRPr>
            </a:pPr>
            <a:r>
              <a:t>Leyte-Surigao Link Bridge (23 km)</a:t>
            </a:r>
          </a:p>
          <a:p>
            <a:pPr marL="228600" indent="-228600" algn="just">
              <a:buSzPct val="100000"/>
              <a:buChar char="•"/>
              <a:defRPr sz="5000">
                <a:solidFill>
                  <a:srgbClr val="000000"/>
                </a:solidFill>
              </a:defRPr>
            </a:pPr>
            <a:r>
              <a:t>Negros-Cebu Link Bridge (5.5 km)</a:t>
            </a:r>
          </a:p>
          <a:p>
            <a:pPr marL="228600" indent="-228600" algn="just">
              <a:buSzPct val="100000"/>
              <a:buChar char="•"/>
              <a:defRPr sz="5000">
                <a:solidFill>
                  <a:srgbClr val="000000"/>
                </a:solidFill>
              </a:defRPr>
            </a:pPr>
            <a:r>
              <a:t>Panguil Bay Bridge (3.77 km)</a:t>
            </a:r>
          </a:p>
          <a:p>
            <a:pPr marL="228600" indent="-228600" algn="just">
              <a:buSzPct val="100000"/>
              <a:buChar char="•"/>
              <a:defRPr sz="5000">
                <a:solidFill>
                  <a:srgbClr val="000000"/>
                </a:solidFill>
              </a:defRPr>
            </a:pPr>
            <a:r>
              <a:t>Guicam Bridge (0.44 km)</a:t>
            </a:r>
          </a:p>
          <a:p>
            <a:pPr marL="228600" indent="-228600" algn="just">
              <a:buSzPct val="100000"/>
              <a:buChar char="•"/>
              <a:defRPr sz="5000">
                <a:solidFill>
                  <a:srgbClr val="000000"/>
                </a:solidFill>
              </a:defRPr>
            </a:pPr>
            <a:r>
              <a:t>Davao-Samal Bridge (4.4 km)</a:t>
            </a:r>
          </a:p>
          <a:p>
            <a:pPr marL="228600" indent="-228600" algn="just">
              <a:buSzPct val="100000"/>
              <a:buChar char="•"/>
              <a:defRPr sz="5000">
                <a:solidFill>
                  <a:srgbClr val="000000"/>
                </a:solidFill>
              </a:defRPr>
            </a:pPr>
            <a:r>
              <a:t>Three Tawi-tawi Bridges spanning a total of 0.78 km</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6" name="Image" descr="Image"/>
          <p:cNvPicPr>
            <a:picLocks noChangeAspect="1"/>
          </p:cNvPicPr>
          <p:nvPr/>
        </p:nvPicPr>
        <p:blipFill>
          <a:blip r:embed="rId2">
            <a:extLst/>
          </a:blip>
          <a:stretch>
            <a:fillRect/>
          </a:stretch>
        </p:blipFill>
        <p:spPr>
          <a:xfrm>
            <a:off x="7514235" y="455882"/>
            <a:ext cx="9355530" cy="12804236"/>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8" name="Image" descr="Image"/>
          <p:cNvPicPr>
            <a:picLocks noChangeAspect="1"/>
          </p:cNvPicPr>
          <p:nvPr/>
        </p:nvPicPr>
        <p:blipFill>
          <a:blip r:embed="rId2">
            <a:extLst/>
          </a:blip>
          <a:stretch>
            <a:fillRect/>
          </a:stretch>
        </p:blipFill>
        <p:spPr>
          <a:xfrm>
            <a:off x="8160960" y="349253"/>
            <a:ext cx="8062080" cy="13017494"/>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0" name="EB827C0.mp4" descr="EB827C0.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50488" y="-49240"/>
            <a:ext cx="24484976" cy="1381448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76448" fill="hold"/>
                                        <p:tgtEl>
                                          <p:spTgt spid="29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0">
                <p:cTn id="7" fill="hold" display="0">
                  <p:stCondLst>
                    <p:cond delay="indefinite"/>
                  </p:stCondLst>
                </p:cTn>
                <p:tgtEl>
                  <p:spTgt spid="290"/>
                </p:tgtEl>
              </p:cMediaNode>
            </p:video>
            <p:seq concurrent="1" prevAc="none" nextAc="seek">
              <p:cTn id="8" evtFilter="cancelBubble" nodeType="interactiveSeq" restart="whenNotActive" fill="hold">
                <p:stCondLst>
                  <p:cond delay="0" evt="onClick">
                    <p:tgtEl>
                      <p:spTgt spid="290"/>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90"/>
                                        </p:tgtEl>
                                      </p:cBhvr>
                                    </p:cmd>
                                  </p:childTnLst>
                                </p:cTn>
                              </p:par>
                            </p:childTnLst>
                          </p:cTn>
                        </p:par>
                      </p:childTnLst>
                    </p:cTn>
                  </p:par>
                </p:childTnLst>
              </p:cTn>
              <p:nextCondLst>
                <p:cond delay="0" evt="onClick">
                  <p:tgtEl>
                    <p:spTgt spid="290"/>
                  </p:tgtEl>
                </p:cond>
              </p:nextCondLst>
            </p:seq>
          </p:childTnLst>
        </p:cTn>
      </p:par>
    </p:tnLst>
  </p:timing>
</p:sld>
</file>

<file path=ppt/theme/theme1.xml><?xml version="1.0" encoding="utf-8"?>
<a:theme xmlns:a="http://schemas.openxmlformats.org/drawingml/2006/main" xmlns:r="http://schemas.openxmlformats.org/officeDocument/2006/relationships"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