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64" r:id="rId3"/>
    <p:sldId id="524" r:id="rId4"/>
    <p:sldId id="257" r:id="rId5"/>
    <p:sldId id="305" r:id="rId6"/>
    <p:sldId id="258" r:id="rId7"/>
    <p:sldId id="259" r:id="rId8"/>
    <p:sldId id="260" r:id="rId9"/>
    <p:sldId id="522" r:id="rId10"/>
    <p:sldId id="336" r:id="rId11"/>
    <p:sldId id="263" r:id="rId12"/>
    <p:sldId id="523" r:id="rId13"/>
    <p:sldId id="265" r:id="rId14"/>
    <p:sldId id="267" r:id="rId15"/>
    <p:sldId id="268" r:id="rId16"/>
  </p:sldIdLst>
  <p:sldSz cx="9144000" cy="5143500" type="screen16x9"/>
  <p:notesSz cx="6858000" cy="9144000"/>
  <p:embeddedFontLst>
    <p:embeddedFont>
      <p:font typeface="Aharoni" panose="02010803020104030203" pitchFamily="2" charset="-79"/>
      <p:bold r:id="rId18"/>
    </p:embeddedFont>
    <p:embeddedFont>
      <p:font typeface="Calibri" panose="020F0502020204030204" pitchFamily="34" charset="0"/>
      <p:regular r:id="rId19"/>
      <p:bold r:id="rId20"/>
      <p:italic r:id="rId21"/>
      <p:boldItalic r:id="rId22"/>
    </p:embeddedFont>
    <p:embeddedFont>
      <p:font typeface="Montserrat" panose="00000500000000000000" pitchFamily="2" charset="0"/>
      <p:regular r:id="rId23"/>
      <p:bold r:id="rId24"/>
      <p:italic r:id="rId25"/>
      <p:boldItalic r:id="rId26"/>
    </p:embeddedFont>
    <p:embeddedFont>
      <p:font typeface="Proxima Nova" panose="020B0604020202020204" charset="0"/>
      <p:regular r:id="rId27"/>
      <p:bold r:id="rId28"/>
      <p:italic r:id="rId29"/>
      <p:boldItalic r:id="rId30"/>
    </p:embeddedFont>
    <p:embeddedFont>
      <p:font typeface="Trajan Pro" panose="02020502050506020301" charset="0"/>
      <p:regular r:id="rId31"/>
      <p:bold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3" roundtripDataSignature="AMtx7mh4oJlDVDL+kAp+JOU1CDBcWjOrL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86271" autoAdjust="0"/>
  </p:normalViewPr>
  <p:slideViewPr>
    <p:cSldViewPr snapToGrid="0">
      <p:cViewPr varScale="1">
        <p:scale>
          <a:sx n="109" d="100"/>
          <a:sy n="109" d="100"/>
        </p:scale>
        <p:origin x="734" y="8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21" Type="http://schemas.openxmlformats.org/officeDocument/2006/relationships/font" Target="fonts/font4.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4Ps Beneficiary</a:t>
            </a:r>
          </a:p>
          <a:p>
            <a:pPr marL="0" lvl="0" indent="0" algn="l" rtl="0">
              <a:spcBef>
                <a:spcPts val="0"/>
              </a:spcBef>
              <a:spcAft>
                <a:spcPts val="0"/>
              </a:spcAft>
              <a:buNone/>
            </a:pPr>
            <a:r>
              <a:rPr lang="en-US" dirty="0"/>
              <a:t>UMID Card Holder</a:t>
            </a:r>
          </a:p>
          <a:p>
            <a:pPr marL="0" lvl="0" indent="0" algn="l" rtl="0">
              <a:spcBef>
                <a:spcPts val="0"/>
              </a:spcBef>
              <a:spcAft>
                <a:spcPts val="0"/>
              </a:spcAft>
              <a:buNone/>
            </a:pPr>
            <a:r>
              <a:rPr lang="en-US" dirty="0"/>
              <a:t>For employment</a:t>
            </a:r>
            <a:endParaRPr dirty="0"/>
          </a:p>
        </p:txBody>
      </p:sp>
      <p:sp>
        <p:nvSpPr>
          <p:cNvPr id="78" name="Google Shape;7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0" name="Google Shape;240;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dirty="0"/>
          </a:p>
        </p:txBody>
      </p:sp>
      <p:sp>
        <p:nvSpPr>
          <p:cNvPr id="241" name="Google Shape;241;p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400"/>
              <a:buNone/>
            </a:pPr>
            <a:endParaRPr sz="1100">
              <a:latin typeface="Arial"/>
              <a:ea typeface="Arial"/>
              <a:cs typeface="Arial"/>
              <a:sym typeface="Arial"/>
            </a:endParaRPr>
          </a:p>
        </p:txBody>
      </p:sp>
      <p:sp>
        <p:nvSpPr>
          <p:cNvPr id="91" name="Google Shape;9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08000"/>
              </a:lnSpc>
              <a:spcBef>
                <a:spcPts val="0"/>
              </a:spcBef>
              <a:spcAft>
                <a:spcPts val="0"/>
              </a:spcAft>
              <a:buClr>
                <a:schemeClr val="dk1"/>
              </a:buClr>
              <a:buSzPts val="1100"/>
              <a:buFont typeface="Arial"/>
              <a:buNone/>
            </a:pPr>
            <a:endParaRPr>
              <a:solidFill>
                <a:schemeClr val="dk1"/>
              </a:solidFill>
            </a:endParaRPr>
          </a:p>
        </p:txBody>
      </p:sp>
      <p:sp>
        <p:nvSpPr>
          <p:cNvPr id="85" name="Google Shape;8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 name="Google Shape;9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chemeClr val="dk1"/>
              </a:buClr>
              <a:buSzPts val="1100"/>
              <a:buFont typeface="Arial"/>
              <a:buChar char="●"/>
            </a:pPr>
            <a:r>
              <a:rPr lang="en-US" dirty="0">
                <a:solidFill>
                  <a:schemeClr val="dk1"/>
                </a:solidFill>
              </a:rPr>
              <a:t>PhilSys will allow government agencies and businesses, as relying parties, to transform how they provide services by shifting to transactions that are paperless, automated, and online.</a:t>
            </a:r>
            <a:endParaRPr dirty="0">
              <a:solidFill>
                <a:schemeClr val="dk1"/>
              </a:solidFill>
            </a:endParaRPr>
          </a:p>
          <a:p>
            <a:pPr marL="457200" marR="0" lvl="0" indent="-298450" algn="l" rtl="0">
              <a:lnSpc>
                <a:spcPct val="100000"/>
              </a:lnSpc>
              <a:spcBef>
                <a:spcPts val="0"/>
              </a:spcBef>
              <a:spcAft>
                <a:spcPts val="0"/>
              </a:spcAft>
              <a:buClr>
                <a:schemeClr val="dk1"/>
              </a:buClr>
              <a:buSzPts val="1100"/>
              <a:buChar char="●"/>
            </a:pPr>
            <a:r>
              <a:rPr lang="en-US" dirty="0">
                <a:solidFill>
                  <a:schemeClr val="dk1"/>
                </a:solidFill>
              </a:rPr>
              <a:t>This digital transformation of services will significantly reduce costs, time, and fraudulent transactions.</a:t>
            </a:r>
            <a:endParaRPr dirty="0">
              <a:solidFill>
                <a:schemeClr val="dk1"/>
              </a:solidFill>
            </a:endParaRPr>
          </a:p>
          <a:p>
            <a:pPr marL="457200" marR="0" lvl="0" indent="-298450" algn="l" rtl="0">
              <a:lnSpc>
                <a:spcPct val="100000"/>
              </a:lnSpc>
              <a:spcBef>
                <a:spcPts val="0"/>
              </a:spcBef>
              <a:spcAft>
                <a:spcPts val="0"/>
              </a:spcAft>
              <a:buClr>
                <a:schemeClr val="dk1"/>
              </a:buClr>
              <a:buSzPts val="1100"/>
              <a:buChar char="●"/>
            </a:pPr>
            <a:r>
              <a:rPr lang="en-US" dirty="0">
                <a:solidFill>
                  <a:schemeClr val="dk1"/>
                </a:solidFill>
              </a:rPr>
              <a:t>In the long term, it will enhance accuracy, integrity, and interoperability among relying parties.</a:t>
            </a:r>
            <a:endParaRPr dirty="0">
              <a:solidFill>
                <a:schemeClr val="dk1"/>
              </a:solidFill>
            </a:endParaRPr>
          </a:p>
          <a:p>
            <a:pPr marL="457200" lvl="0" indent="-298450" algn="l" rtl="0">
              <a:lnSpc>
                <a:spcPct val="100000"/>
              </a:lnSpc>
              <a:spcBef>
                <a:spcPts val="0"/>
              </a:spcBef>
              <a:spcAft>
                <a:spcPts val="0"/>
              </a:spcAft>
              <a:buSzPts val="1100"/>
              <a:buChar char="●"/>
            </a:pPr>
            <a:r>
              <a:rPr lang="en-US" b="1" dirty="0"/>
              <a:t>Core technology:</a:t>
            </a:r>
            <a:endParaRPr dirty="0"/>
          </a:p>
          <a:p>
            <a:pPr marL="1084263" lvl="2" indent="-169862" algn="l" rtl="0">
              <a:lnSpc>
                <a:spcPct val="100000"/>
              </a:lnSpc>
              <a:spcBef>
                <a:spcPts val="600"/>
              </a:spcBef>
              <a:spcAft>
                <a:spcPts val="0"/>
              </a:spcAft>
              <a:buSzPts val="1100"/>
              <a:buFont typeface="Arial"/>
              <a:buChar char="•"/>
            </a:pPr>
            <a:r>
              <a:rPr lang="en-US" dirty="0"/>
              <a:t>Built on the </a:t>
            </a:r>
            <a:r>
              <a:rPr lang="en-US" u="sng" dirty="0"/>
              <a:t>Modular Open Source Identity Platform (MOSIP) </a:t>
            </a:r>
            <a:r>
              <a:rPr lang="en-US" dirty="0"/>
              <a:t>framework</a:t>
            </a:r>
            <a:endParaRPr dirty="0"/>
          </a:p>
          <a:p>
            <a:pPr marL="1084263" lvl="2" indent="-169862" algn="l" rtl="0">
              <a:lnSpc>
                <a:spcPct val="100000"/>
              </a:lnSpc>
              <a:spcBef>
                <a:spcPts val="600"/>
              </a:spcBef>
              <a:spcAft>
                <a:spcPts val="0"/>
              </a:spcAft>
              <a:buSzPts val="1100"/>
              <a:buFont typeface="Arial"/>
              <a:buChar char="•"/>
            </a:pPr>
            <a:r>
              <a:rPr lang="en-US" dirty="0"/>
              <a:t>ABIS and authentication system for of </a:t>
            </a:r>
            <a:r>
              <a:rPr lang="en-US" u="sng" dirty="0"/>
              <a:t>fingerprints</a:t>
            </a:r>
            <a:r>
              <a:rPr lang="en-US" dirty="0"/>
              <a:t>, </a:t>
            </a:r>
            <a:r>
              <a:rPr lang="en-US" u="sng" dirty="0"/>
              <a:t>irises</a:t>
            </a:r>
            <a:r>
              <a:rPr lang="en-US" dirty="0"/>
              <a:t> and </a:t>
            </a:r>
            <a:r>
              <a:rPr lang="en-US" u="sng" dirty="0"/>
              <a:t>faces</a:t>
            </a:r>
            <a:endParaRPr dirty="0"/>
          </a:p>
          <a:p>
            <a:pPr marL="1084263" lvl="2" indent="-169862" algn="l" rtl="0">
              <a:lnSpc>
                <a:spcPct val="100000"/>
              </a:lnSpc>
              <a:spcBef>
                <a:spcPts val="600"/>
              </a:spcBef>
              <a:spcAft>
                <a:spcPts val="0"/>
              </a:spcAft>
              <a:buSzPts val="1100"/>
              <a:buFont typeface="Arial"/>
              <a:buChar char="•"/>
            </a:pPr>
            <a:r>
              <a:rPr lang="en-US" dirty="0"/>
              <a:t>Leveraging </a:t>
            </a:r>
            <a:r>
              <a:rPr lang="en-US" u="sng" dirty="0"/>
              <a:t>Open APIs </a:t>
            </a:r>
            <a:r>
              <a:rPr lang="en-US" dirty="0"/>
              <a:t>for third party interfaces</a:t>
            </a:r>
            <a:endParaRPr dirty="0"/>
          </a:p>
          <a:p>
            <a:pPr marL="457200" marR="0" lvl="0" indent="-228600" algn="l" rtl="0">
              <a:lnSpc>
                <a:spcPct val="100000"/>
              </a:lnSpc>
              <a:spcBef>
                <a:spcPts val="600"/>
              </a:spcBef>
              <a:spcAft>
                <a:spcPts val="0"/>
              </a:spcAft>
              <a:buClr>
                <a:srgbClr val="000000"/>
              </a:buClr>
              <a:buSzPts val="1100"/>
              <a:buFont typeface="Arial"/>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 name="Google Shape;10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n-US" dirty="0"/>
              <a:t>The PhilSys has the following key components:</a:t>
            </a:r>
            <a:endParaRPr dirty="0"/>
          </a:p>
          <a:p>
            <a:pPr marL="457200" lvl="0" indent="-298450" algn="l" rtl="0">
              <a:lnSpc>
                <a:spcPct val="100000"/>
              </a:lnSpc>
              <a:spcBef>
                <a:spcPts val="0"/>
              </a:spcBef>
              <a:spcAft>
                <a:spcPts val="0"/>
              </a:spcAft>
              <a:buSzPts val="1100"/>
              <a:buChar char="●"/>
            </a:pPr>
            <a:r>
              <a:rPr lang="en-US" dirty="0"/>
              <a:t>The PhilSys Number or PSN, a randomly generated, unique, and permanent identification number that will be assigned to every citizen or resident alien upon birth or registration. The PSN, or its derivatives, shall be the standard number for the individual across all government agencies. The PSN shall also be accepted as sufficient proof of identity, subject to authentication.</a:t>
            </a:r>
            <a:endParaRPr dirty="0"/>
          </a:p>
          <a:p>
            <a:pPr marL="457200" lvl="0" indent="0" algn="l" rtl="0">
              <a:lnSpc>
                <a:spcPct val="100000"/>
              </a:lnSpc>
              <a:spcBef>
                <a:spcPts val="0"/>
              </a:spcBef>
              <a:spcAft>
                <a:spcPts val="0"/>
              </a:spcAft>
              <a:buNone/>
            </a:pPr>
            <a:endParaRPr dirty="0"/>
          </a:p>
          <a:p>
            <a:pPr marL="457200" lvl="0" indent="-298450" algn="l" rtl="0">
              <a:lnSpc>
                <a:spcPct val="100000"/>
              </a:lnSpc>
              <a:spcBef>
                <a:spcPts val="0"/>
              </a:spcBef>
              <a:spcAft>
                <a:spcPts val="0"/>
              </a:spcAft>
              <a:buSzPts val="1100"/>
              <a:buChar char="●"/>
            </a:pPr>
            <a:r>
              <a:rPr lang="en-US" dirty="0"/>
              <a:t>Given the confidential nature of the PSN, its derivatives shall instead be used for authentication purposes. These derivatives include the PhilSys Card Number or PCN, </a:t>
            </a:r>
            <a:r>
              <a:rPr lang="en-US" dirty="0" err="1"/>
              <a:t>Alyas</a:t>
            </a:r>
            <a:r>
              <a:rPr lang="en-US" dirty="0"/>
              <a:t> PSN, and back-end tokens.</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 name="Google Shape;13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t>The PhilID is a non-transferable card that shall preferably be issued to all citizens or resident aliens registered in the PhilSys. </a:t>
            </a:r>
            <a:endParaRPr/>
          </a:p>
          <a:p>
            <a:pPr marL="457200" lvl="0" indent="-298450" algn="l" rtl="0">
              <a:lnSpc>
                <a:spcPct val="100000"/>
              </a:lnSpc>
              <a:spcBef>
                <a:spcPts val="0"/>
              </a:spcBef>
              <a:spcAft>
                <a:spcPts val="0"/>
              </a:spcAft>
              <a:buSzPts val="1100"/>
              <a:buChar char="●"/>
            </a:pPr>
            <a:r>
              <a:rPr lang="en-US"/>
              <a:t>Whether in its physical form or through the mobile application, the PhilID shall serve as the government-issued identification document of cardholders in dealing with all NGAs, LGUs, GFIs, SUCs, and all private sector entities.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just" rtl="0">
              <a:lnSpc>
                <a:spcPct val="107916"/>
              </a:lnSpc>
              <a:spcBef>
                <a:spcPts val="0"/>
              </a:spcBef>
              <a:spcAft>
                <a:spcPts val="0"/>
              </a:spcAft>
              <a:buClr>
                <a:schemeClr val="dk1"/>
              </a:buClr>
              <a:buSzPts val="1100"/>
              <a:buFont typeface="Arial"/>
              <a:buNone/>
            </a:pPr>
            <a:r>
              <a:rPr lang="en-US" dirty="0">
                <a:solidFill>
                  <a:schemeClr val="dk1"/>
                </a:solidFill>
              </a:rPr>
              <a:t>There are two modalities of </a:t>
            </a:r>
            <a:r>
              <a:rPr lang="en-US" dirty="0" err="1">
                <a:solidFill>
                  <a:schemeClr val="dk1"/>
                </a:solidFill>
              </a:rPr>
              <a:t>PhilSys</a:t>
            </a:r>
            <a:r>
              <a:rPr lang="en-US" dirty="0">
                <a:solidFill>
                  <a:schemeClr val="dk1"/>
                </a:solidFill>
              </a:rPr>
              <a:t> Authentication:</a:t>
            </a:r>
          </a:p>
          <a:p>
            <a:pPr marL="457200" lvl="0" indent="-298450" algn="just" rtl="0">
              <a:lnSpc>
                <a:spcPct val="107916"/>
              </a:lnSpc>
              <a:spcBef>
                <a:spcPts val="800"/>
              </a:spcBef>
              <a:spcAft>
                <a:spcPts val="0"/>
              </a:spcAft>
              <a:buClr>
                <a:schemeClr val="dk1"/>
              </a:buClr>
              <a:buSzPts val="1100"/>
              <a:buAutoNum type="arabicPeriod"/>
            </a:pPr>
            <a:r>
              <a:rPr lang="en-US" dirty="0">
                <a:solidFill>
                  <a:schemeClr val="dk1"/>
                </a:solidFill>
              </a:rPr>
              <a:t>The online authentication which employs the combination of </a:t>
            </a:r>
            <a:r>
              <a:rPr lang="en-US" dirty="0" err="1">
                <a:solidFill>
                  <a:schemeClr val="dk1"/>
                </a:solidFill>
              </a:rPr>
              <a:t>PhilSys</a:t>
            </a:r>
            <a:r>
              <a:rPr lang="en-US" dirty="0">
                <a:solidFill>
                  <a:schemeClr val="dk1"/>
                </a:solidFill>
              </a:rPr>
              <a:t> Number or tokens with different biometric identities like facial recognition, fingerprint or iris, or demographic information such as name and date of birth. One Time Password (OTP) which will be sent via SMS could also be employed.</a:t>
            </a:r>
          </a:p>
          <a:p>
            <a:pPr marL="457200" lvl="0" indent="-298450" algn="just" rtl="0">
              <a:lnSpc>
                <a:spcPct val="107916"/>
              </a:lnSpc>
              <a:spcBef>
                <a:spcPts val="800"/>
              </a:spcBef>
              <a:spcAft>
                <a:spcPts val="800"/>
              </a:spcAft>
              <a:buClr>
                <a:schemeClr val="dk1"/>
              </a:buClr>
              <a:buSzPts val="1100"/>
              <a:buAutoNum type="arabicPeriod"/>
            </a:pPr>
            <a:r>
              <a:rPr lang="en-US" dirty="0">
                <a:solidFill>
                  <a:schemeClr val="dk1"/>
                </a:solidFill>
              </a:rPr>
              <a:t>The offline authentication, on the other hand, can be used for low-risk transactions. The Relying Party will review the </a:t>
            </a:r>
            <a:r>
              <a:rPr lang="en-US" dirty="0" err="1">
                <a:solidFill>
                  <a:schemeClr val="dk1"/>
                </a:solidFill>
              </a:rPr>
              <a:t>PhilID</a:t>
            </a:r>
            <a:r>
              <a:rPr lang="en-US" dirty="0">
                <a:solidFill>
                  <a:schemeClr val="dk1"/>
                </a:solidFill>
              </a:rPr>
              <a:t> and compare the information (e.g. the facial image) with that of the bearer as well as examine the quality and overt security features of the </a:t>
            </a:r>
            <a:r>
              <a:rPr lang="en-US" dirty="0" err="1">
                <a:solidFill>
                  <a:schemeClr val="dk1"/>
                </a:solidFill>
              </a:rPr>
              <a:t>PhilID</a:t>
            </a:r>
            <a:r>
              <a:rPr lang="en-US" dirty="0">
                <a:solidFill>
                  <a:schemeClr val="dk1"/>
                </a:solidFill>
              </a:rPr>
              <a:t>.</a:t>
            </a:r>
            <a:endParaRPr lang="en-US" sz="800" dirty="0"/>
          </a:p>
        </p:txBody>
      </p:sp>
    </p:spTree>
    <p:extLst>
      <p:ext uri="{BB962C8B-B14F-4D97-AF65-F5344CB8AC3E}">
        <p14:creationId xmlns:p14="http://schemas.microsoft.com/office/powerpoint/2010/main" val="729748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just" rtl="0">
              <a:lnSpc>
                <a:spcPct val="107916"/>
              </a:lnSpc>
              <a:spcBef>
                <a:spcPts val="0"/>
              </a:spcBef>
              <a:spcAft>
                <a:spcPts val="0"/>
              </a:spcAft>
              <a:buClr>
                <a:schemeClr val="dk1"/>
              </a:buClr>
              <a:buSzPts val="1100"/>
              <a:buFont typeface="Arial"/>
              <a:buNone/>
            </a:pPr>
            <a:r>
              <a:rPr lang="en-US" dirty="0">
                <a:solidFill>
                  <a:schemeClr val="dk1"/>
                </a:solidFill>
              </a:rPr>
              <a:t>The </a:t>
            </a:r>
            <a:r>
              <a:rPr lang="en-US" dirty="0" err="1">
                <a:solidFill>
                  <a:schemeClr val="dk1"/>
                </a:solidFill>
              </a:rPr>
              <a:t>PhilSys</a:t>
            </a:r>
            <a:r>
              <a:rPr lang="en-US" dirty="0">
                <a:solidFill>
                  <a:schemeClr val="dk1"/>
                </a:solidFill>
              </a:rPr>
              <a:t> enabled services are the following:</a:t>
            </a:r>
          </a:p>
          <a:p>
            <a:pPr marL="457200" lvl="0" indent="-298450" algn="just" rtl="0">
              <a:lnSpc>
                <a:spcPct val="107916"/>
              </a:lnSpc>
              <a:spcBef>
                <a:spcPts val="800"/>
              </a:spcBef>
              <a:spcAft>
                <a:spcPts val="0"/>
              </a:spcAft>
              <a:buClr>
                <a:schemeClr val="dk1"/>
              </a:buClr>
              <a:buSzPts val="1100"/>
              <a:buAutoNum type="arabicPeriod"/>
            </a:pPr>
            <a:r>
              <a:rPr lang="en-US" dirty="0">
                <a:solidFill>
                  <a:schemeClr val="dk1"/>
                </a:solidFill>
              </a:rPr>
              <a:t>Basic online authentication –  a simple Yes/No verification of the claimed identity against information recorded in the </a:t>
            </a:r>
            <a:r>
              <a:rPr lang="en-US" dirty="0" err="1">
                <a:solidFill>
                  <a:schemeClr val="dk1"/>
                </a:solidFill>
              </a:rPr>
              <a:t>PhilSys</a:t>
            </a:r>
            <a:r>
              <a:rPr lang="en-US" dirty="0">
                <a:solidFill>
                  <a:schemeClr val="dk1"/>
                </a:solidFill>
              </a:rPr>
              <a:t> Registry. </a:t>
            </a:r>
          </a:p>
          <a:p>
            <a:pPr marL="457200" lvl="0" indent="-298450" algn="just" rtl="0">
              <a:lnSpc>
                <a:spcPct val="107916"/>
              </a:lnSpc>
              <a:spcBef>
                <a:spcPts val="800"/>
              </a:spcBef>
              <a:spcAft>
                <a:spcPts val="0"/>
              </a:spcAft>
              <a:buClr>
                <a:schemeClr val="dk1"/>
              </a:buClr>
              <a:buSzPts val="1100"/>
              <a:buAutoNum type="arabicPeriod"/>
            </a:pPr>
            <a:r>
              <a:rPr lang="en-US" dirty="0">
                <a:solidFill>
                  <a:schemeClr val="dk1"/>
                </a:solidFill>
              </a:rPr>
              <a:t>The e-KYC (electronic Know Your Customer) – denotes the sharing of predefined data attributes from the </a:t>
            </a:r>
            <a:r>
              <a:rPr lang="en-US" dirty="0" err="1">
                <a:solidFill>
                  <a:schemeClr val="dk1"/>
                </a:solidFill>
              </a:rPr>
              <a:t>PhilSys</a:t>
            </a:r>
            <a:r>
              <a:rPr lang="en-US" dirty="0">
                <a:solidFill>
                  <a:schemeClr val="dk1"/>
                </a:solidFill>
              </a:rPr>
              <a:t> Registry. </a:t>
            </a:r>
            <a:endParaRPr lang="en-US" i="1" dirty="0">
              <a:solidFill>
                <a:schemeClr val="dk1"/>
              </a:solidFill>
            </a:endParaRPr>
          </a:p>
          <a:p>
            <a:pPr marL="457200" lvl="0" indent="-298450" algn="just" rtl="0">
              <a:lnSpc>
                <a:spcPct val="107916"/>
              </a:lnSpc>
              <a:spcBef>
                <a:spcPts val="800"/>
              </a:spcBef>
              <a:spcAft>
                <a:spcPts val="800"/>
              </a:spcAft>
              <a:buClr>
                <a:schemeClr val="dk1"/>
              </a:buClr>
              <a:buSzPts val="1100"/>
              <a:buAutoNum type="arabicPeriod"/>
            </a:pPr>
            <a:r>
              <a:rPr lang="en-US" dirty="0">
                <a:solidFill>
                  <a:schemeClr val="dk1"/>
                </a:solidFill>
              </a:rPr>
              <a:t>PSN Tokens – unique personal identifier generated by </a:t>
            </a:r>
            <a:r>
              <a:rPr lang="en-US" dirty="0" err="1">
                <a:solidFill>
                  <a:schemeClr val="dk1"/>
                </a:solidFill>
              </a:rPr>
              <a:t>PhilSys</a:t>
            </a:r>
            <a:r>
              <a:rPr lang="en-US" dirty="0">
                <a:solidFill>
                  <a:schemeClr val="dk1"/>
                </a:solidFill>
              </a:rPr>
              <a:t> and linked to the PSN of the same individual. These tokens are used to protect the PSN.</a:t>
            </a:r>
            <a:endParaRPr lang="en-US" sz="800"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4.    Token Matching - </a:t>
            </a:r>
            <a:r>
              <a:rPr lang="en-US" sz="1100" dirty="0">
                <a:solidFill>
                  <a:srgbClr val="134087"/>
                </a:solidFill>
                <a:latin typeface="+mj-lt"/>
                <a:ea typeface="Montserrat"/>
                <a:cs typeface="Montserrat"/>
                <a:sym typeface="Montserrat"/>
              </a:rPr>
              <a:t>Matching tokens on same PSN holder across different agencies</a:t>
            </a:r>
          </a:p>
          <a:p>
            <a:pPr marL="158750" indent="0">
              <a:buNone/>
            </a:pPr>
            <a:endParaRPr lang="en-US" dirty="0"/>
          </a:p>
        </p:txBody>
      </p:sp>
    </p:spTree>
    <p:extLst>
      <p:ext uri="{BB962C8B-B14F-4D97-AF65-F5344CB8AC3E}">
        <p14:creationId xmlns:p14="http://schemas.microsoft.com/office/powerpoint/2010/main" val="3707380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2" name="Google Shape;21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07916"/>
              </a:lnSpc>
              <a:spcBef>
                <a:spcPts val="0"/>
              </a:spcBef>
              <a:spcAft>
                <a:spcPts val="0"/>
              </a:spcAft>
              <a:buClr>
                <a:schemeClr val="dk1"/>
              </a:buClr>
              <a:buSzPts val="1100"/>
              <a:buFont typeface="Arial"/>
              <a:buNone/>
            </a:pPr>
            <a:r>
              <a:rPr lang="en-US">
                <a:solidFill>
                  <a:schemeClr val="dk1"/>
                </a:solidFill>
              </a:rPr>
              <a:t>In this slide we can see an example of eKYC transaction where a cardholder applies for a bank account. She will provide her PCN and other authentication factors such as biometric or OTP to the bank as the relying party. The bank will then request for the Authentication of the submitted identity to the PhilSys registry via API. The PhilSys will match the submitted biometric against the registry and if the match is successful, the bank will receive specific information to pre-fill their form and store. This transaction will take around 5-10 seconds, which significantly reduces the processing time spent by Relying Parties.</a:t>
            </a:r>
            <a:endParaRPr>
              <a:solidFill>
                <a:schemeClr val="dk1"/>
              </a:solidFill>
            </a:endParaRPr>
          </a:p>
          <a:p>
            <a:pPr marL="457200" lvl="0" indent="-228600" algn="l" rtl="0">
              <a:lnSpc>
                <a:spcPct val="100000"/>
              </a:lnSpc>
              <a:spcBef>
                <a:spcPts val="800"/>
              </a:spcBef>
              <a:spcAft>
                <a:spcPts val="0"/>
              </a:spcAft>
              <a:buSzPts val="1100"/>
              <a:buNone/>
            </a:pPr>
            <a:endParaRPr/>
          </a:p>
        </p:txBody>
      </p:sp>
      <p:sp>
        <p:nvSpPr>
          <p:cNvPr id="213" name="Google Shape;213;p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0" name="Google Shape;240;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dirty="0"/>
          </a:p>
        </p:txBody>
      </p:sp>
      <p:sp>
        <p:nvSpPr>
          <p:cNvPr id="241" name="Google Shape;241;p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170419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0" name="Google Shape;25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AutoNum type="arabicPeriod"/>
            </a:pPr>
            <a:r>
              <a:rPr lang="en-US" dirty="0"/>
              <a:t>In order to adopt the PhilSys and make use of its services, relying parties shall send an official letter of intent to the PSA. The appropriate Use Cases Division shall organize a series of meetings with the relying party to ensure their readiness and efficient operationalization of the use case.</a:t>
            </a:r>
            <a:endParaRPr dirty="0"/>
          </a:p>
          <a:p>
            <a:pPr marL="457200" lvl="0" indent="-298450" algn="l" rtl="0">
              <a:lnSpc>
                <a:spcPct val="100000"/>
              </a:lnSpc>
              <a:spcBef>
                <a:spcPts val="0"/>
              </a:spcBef>
              <a:spcAft>
                <a:spcPts val="0"/>
              </a:spcAft>
              <a:buSzPts val="1100"/>
              <a:buAutoNum type="arabicPeriod"/>
            </a:pPr>
            <a:r>
              <a:rPr lang="en-US" dirty="0"/>
              <a:t>The relying party shall enter into a Memorandum of Agreement with the PSA. For the CRS pilot however, a MOA will no longer be executed.</a:t>
            </a:r>
            <a:endParaRPr dirty="0"/>
          </a:p>
          <a:p>
            <a:pPr marL="457200" lvl="0" indent="-298450" algn="l" rtl="0">
              <a:lnSpc>
                <a:spcPct val="100000"/>
              </a:lnSpc>
              <a:spcBef>
                <a:spcPts val="0"/>
              </a:spcBef>
              <a:spcAft>
                <a:spcPts val="0"/>
              </a:spcAft>
              <a:buSzPts val="1100"/>
              <a:buAutoNum type="arabicPeriod"/>
            </a:pPr>
            <a:r>
              <a:rPr lang="en-US" dirty="0"/>
              <a:t>Next comes the development and/or  interfacing of systems with the PhilSys through open APIs.</a:t>
            </a:r>
            <a:endParaRPr dirty="0"/>
          </a:p>
          <a:p>
            <a:pPr marL="457200" lvl="0" indent="-298450" algn="l" rtl="0">
              <a:lnSpc>
                <a:spcPct val="100000"/>
              </a:lnSpc>
              <a:spcBef>
                <a:spcPts val="0"/>
              </a:spcBef>
              <a:spcAft>
                <a:spcPts val="0"/>
              </a:spcAft>
              <a:buSzPts val="1100"/>
              <a:buAutoNum type="arabicPeriod"/>
            </a:pPr>
            <a:r>
              <a:rPr lang="en-US" dirty="0"/>
              <a:t>The biometric authentication devices that comply with the PhilSys standards shall also be procured. </a:t>
            </a:r>
            <a:endParaRPr dirty="0"/>
          </a:p>
          <a:p>
            <a:pPr marL="158750" lvl="0" indent="0" algn="l" rtl="0">
              <a:lnSpc>
                <a:spcPct val="100000"/>
              </a:lnSpc>
              <a:spcBef>
                <a:spcPts val="0"/>
              </a:spcBef>
              <a:spcAft>
                <a:spcPts val="0"/>
              </a:spcAft>
              <a:buSzPts val="1100"/>
              <a:buNone/>
            </a:pPr>
            <a:endParaRPr dirty="0"/>
          </a:p>
          <a:p>
            <a:pPr marL="15875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7" name="Google Shape;297;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r>
              <a:rPr lang="en-US" dirty="0">
                <a:solidFill>
                  <a:schemeClr val="dk1"/>
                </a:solidFill>
              </a:rPr>
              <a:t>The PhilSys is the foundational platform for unlocking many types of transactions that are necessary in digital economies and societies, saving people, government and businesses time and money, and unlocking new drivers of economic value and growth.</a:t>
            </a:r>
            <a:endParaRPr dirty="0">
              <a:solidFill>
                <a:schemeClr val="dk1"/>
              </a:solidFill>
            </a:endParaRPr>
          </a:p>
          <a:p>
            <a:pPr marL="158750" marR="0" lvl="0" indent="0" algn="l" rtl="0">
              <a:lnSpc>
                <a:spcPct val="100000"/>
              </a:lnSpc>
              <a:spcBef>
                <a:spcPts val="0"/>
              </a:spcBef>
              <a:spcAft>
                <a:spcPts val="0"/>
              </a:spcAft>
              <a:buClr>
                <a:srgbClr val="000000"/>
              </a:buClr>
              <a:buSzPts val="1100"/>
              <a:buFont typeface="Arial"/>
              <a:buNone/>
            </a:pPr>
            <a:endParaRPr dirty="0">
              <a:solidFill>
                <a:schemeClr val="dk1"/>
              </a:solidFill>
            </a:endParaRPr>
          </a:p>
          <a:p>
            <a:pPr marL="158750" marR="0" lvl="0" indent="0" algn="l" rtl="0">
              <a:lnSpc>
                <a:spcPct val="100000"/>
              </a:lnSpc>
              <a:spcBef>
                <a:spcPts val="0"/>
              </a:spcBef>
              <a:spcAft>
                <a:spcPts val="0"/>
              </a:spcAft>
              <a:buClr>
                <a:srgbClr val="000000"/>
              </a:buClr>
              <a:buSzPts val="1100"/>
              <a:buFont typeface="Arial"/>
              <a:buNone/>
            </a:pPr>
            <a:r>
              <a:rPr lang="en-US" dirty="0">
                <a:solidFill>
                  <a:schemeClr val="dk1"/>
                </a:solidFill>
              </a:rPr>
              <a:t>These are the added benefits of leveraging on the PhilSys-enabled authentication and e-KYC.</a:t>
            </a:r>
            <a:endParaRPr dirty="0">
              <a:solidFill>
                <a:schemeClr val="dk1"/>
              </a:solidFill>
            </a:endParaRPr>
          </a:p>
          <a:p>
            <a:pPr marL="15875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7" name="Google Shape;317;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
        <p:nvSpPr>
          <p:cNvPr id="318" name="Google Shape;318;p1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15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5"/>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 name="Google Shape;13;p15"/>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Google Shape;14;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 name="Google Shape;15;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6" name="Google Shape;16;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7" name="Google Shape;17;p15"/>
          <p:cNvPicPr preferRelativeResize="0"/>
          <p:nvPr/>
        </p:nvPicPr>
        <p:blipFill rotWithShape="1">
          <a:blip r:embed="rId2">
            <a:alphaModFix/>
          </a:blip>
          <a:srcRect t="6892"/>
          <a:stretch/>
        </p:blipFill>
        <p:spPr>
          <a:xfrm>
            <a:off x="7503795" y="0"/>
            <a:ext cx="1585643" cy="76723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
        <p:cNvGrpSpPr/>
        <p:nvPr/>
      </p:nvGrpSpPr>
      <p:grpSpPr>
        <a:xfrm>
          <a:off x="0" y="0"/>
          <a:ext cx="0" cy="0"/>
          <a:chOff x="0" y="0"/>
          <a:chExt cx="0" cy="0"/>
        </a:xfrm>
      </p:grpSpPr>
      <p:pic>
        <p:nvPicPr>
          <p:cNvPr id="19" name="Google Shape;19;p16" descr="A picture containing background pattern&#10;&#10;Description automatically generated"/>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0" name="Google Shape;20;p16"/>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1" name="Google Shape;21;p16"/>
          <p:cNvSpPr txBox="1">
            <a:spLocks noGrp="1"/>
          </p:cNvSpPr>
          <p:nvPr>
            <p:ph type="body" idx="1"/>
          </p:nvPr>
        </p:nvSpPr>
        <p:spPr>
          <a:xfrm>
            <a:off x="623888" y="3442097"/>
            <a:ext cx="7886700" cy="11250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2" name="Google Shape;22;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3" name="Google Shape;23;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 name="Google Shape;24;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 name="Google Shape;27;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 name="Google Shape;28;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 name="Google Shape;29;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0"/>
        <p:cNvGrpSpPr/>
        <p:nvPr/>
      </p:nvGrpSpPr>
      <p:grpSpPr>
        <a:xfrm>
          <a:off x="0" y="0"/>
          <a:ext cx="0" cy="0"/>
          <a:chOff x="0" y="0"/>
          <a:chExt cx="0" cy="0"/>
        </a:xfrm>
      </p:grpSpPr>
      <p:sp>
        <p:nvSpPr>
          <p:cNvPr id="31" name="Google Shape;31;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 name="Google Shape;32;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3" name="Google Shape;33;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 name="Google Shape;36;p1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 name="Google Shape;37;p1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 name="Google Shape;38;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 name="Google Shape;39;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0" name="Google Shape;40;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2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3" name="Google Shape;43;p20"/>
          <p:cNvSpPr txBox="1">
            <a:spLocks noGrp="1"/>
          </p:cNvSpPr>
          <p:nvPr>
            <p:ph type="body" idx="1"/>
          </p:nvPr>
        </p:nvSpPr>
        <p:spPr>
          <a:xfrm>
            <a:off x="629841" y="1260872"/>
            <a:ext cx="3868200" cy="618000"/>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4" name="Google Shape;44;p20"/>
          <p:cNvSpPr txBox="1">
            <a:spLocks noGrp="1"/>
          </p:cNvSpPr>
          <p:nvPr>
            <p:ph type="body" idx="2"/>
          </p:nvPr>
        </p:nvSpPr>
        <p:spPr>
          <a:xfrm>
            <a:off x="629841" y="1878806"/>
            <a:ext cx="3868200" cy="27633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 name="Google Shape;45;p2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6" name="Google Shape;46;p20"/>
          <p:cNvSpPr txBox="1">
            <a:spLocks noGrp="1"/>
          </p:cNvSpPr>
          <p:nvPr>
            <p:ph type="body" idx="4"/>
          </p:nvPr>
        </p:nvSpPr>
        <p:spPr>
          <a:xfrm>
            <a:off x="4629150" y="1878806"/>
            <a:ext cx="3887400" cy="27633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 name="Google Shape;47;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8" name="Google Shape;48;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9" name="Google Shape;49;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0"/>
        <p:cNvGrpSpPr/>
        <p:nvPr/>
      </p:nvGrpSpPr>
      <p:grpSpPr>
        <a:xfrm>
          <a:off x="0" y="0"/>
          <a:ext cx="0" cy="0"/>
          <a:chOff x="0" y="0"/>
          <a:chExt cx="0" cy="0"/>
        </a:xfrm>
      </p:grpSpPr>
      <p:sp>
        <p:nvSpPr>
          <p:cNvPr id="51" name="Google Shape;51;p21"/>
          <p:cNvSpPr txBox="1">
            <a:spLocks noGrp="1"/>
          </p:cNvSpPr>
          <p:nvPr>
            <p:ph type="title"/>
          </p:nvPr>
        </p:nvSpPr>
        <p:spPr>
          <a:xfrm>
            <a:off x="629841" y="342900"/>
            <a:ext cx="2949300" cy="120000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2" name="Google Shape;52;p21"/>
          <p:cNvSpPr txBox="1">
            <a:spLocks noGrp="1"/>
          </p:cNvSpPr>
          <p:nvPr>
            <p:ph type="body" idx="1"/>
          </p:nvPr>
        </p:nvSpPr>
        <p:spPr>
          <a:xfrm>
            <a:off x="3887391" y="740569"/>
            <a:ext cx="4629000" cy="3655200"/>
          </a:xfrm>
          <a:prstGeom prst="rect">
            <a:avLst/>
          </a:prstGeom>
          <a:noFill/>
          <a:ln>
            <a:noFill/>
          </a:ln>
        </p:spPr>
        <p:txBody>
          <a:bodyPr spcFirstLastPara="1" wrap="square" lIns="68575" tIns="34275" rIns="68575" bIns="34275" anchor="t" anchorCtr="0">
            <a:no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3" name="Google Shape;53;p21"/>
          <p:cNvSpPr txBox="1">
            <a:spLocks noGrp="1"/>
          </p:cNvSpPr>
          <p:nvPr>
            <p:ph type="body" idx="2"/>
          </p:nvPr>
        </p:nvSpPr>
        <p:spPr>
          <a:xfrm>
            <a:off x="629841" y="1543050"/>
            <a:ext cx="2949300" cy="28587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4" name="Google Shape;54;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5" name="Google Shape;55;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6" name="Google Shape;56;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7"/>
        <p:cNvGrpSpPr/>
        <p:nvPr/>
      </p:nvGrpSpPr>
      <p:grpSpPr>
        <a:xfrm>
          <a:off x="0" y="0"/>
          <a:ext cx="0" cy="0"/>
          <a:chOff x="0" y="0"/>
          <a:chExt cx="0" cy="0"/>
        </a:xfrm>
      </p:grpSpPr>
      <p:sp>
        <p:nvSpPr>
          <p:cNvPr id="58" name="Google Shape;58;p22"/>
          <p:cNvSpPr txBox="1">
            <a:spLocks noGrp="1"/>
          </p:cNvSpPr>
          <p:nvPr>
            <p:ph type="title"/>
          </p:nvPr>
        </p:nvSpPr>
        <p:spPr>
          <a:xfrm>
            <a:off x="629841" y="342900"/>
            <a:ext cx="2949300" cy="120000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9" name="Google Shape;59;p22"/>
          <p:cNvSpPr>
            <a:spLocks noGrp="1"/>
          </p:cNvSpPr>
          <p:nvPr>
            <p:ph type="pic" idx="2"/>
          </p:nvPr>
        </p:nvSpPr>
        <p:spPr>
          <a:xfrm>
            <a:off x="3887391" y="740569"/>
            <a:ext cx="4629000" cy="3655200"/>
          </a:xfrm>
          <a:prstGeom prst="rect">
            <a:avLst/>
          </a:prstGeom>
          <a:noFill/>
          <a:ln>
            <a:noFill/>
          </a:ln>
        </p:spPr>
      </p:sp>
      <p:sp>
        <p:nvSpPr>
          <p:cNvPr id="60" name="Google Shape;60;p22"/>
          <p:cNvSpPr txBox="1">
            <a:spLocks noGrp="1"/>
          </p:cNvSpPr>
          <p:nvPr>
            <p:ph type="body" idx="1"/>
          </p:nvPr>
        </p:nvSpPr>
        <p:spPr>
          <a:xfrm>
            <a:off x="629841" y="1543050"/>
            <a:ext cx="2949300" cy="28587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1" name="Google Shape;61;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2" name="Google Shape;62;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3" name="Google Shape;63;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4"/>
        <p:cNvGrpSpPr/>
        <p:nvPr/>
      </p:nvGrpSpPr>
      <p:grpSpPr>
        <a:xfrm>
          <a:off x="0" y="0"/>
          <a:ext cx="0" cy="0"/>
          <a:chOff x="0" y="0"/>
          <a:chExt cx="0" cy="0"/>
        </a:xfrm>
      </p:grpSpPr>
      <p:sp>
        <p:nvSpPr>
          <p:cNvPr id="65" name="Google Shape;65;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6" name="Google Shape;66;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 name="Google Shape;67;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8" name="Google Shape;68;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9" name="Google Shape;69;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0"/>
        <p:cNvGrpSpPr/>
        <p:nvPr/>
      </p:nvGrpSpPr>
      <p:grpSpPr>
        <a:xfrm>
          <a:off x="0" y="0"/>
          <a:ext cx="0" cy="0"/>
          <a:chOff x="0" y="0"/>
          <a:chExt cx="0" cy="0"/>
        </a:xfrm>
      </p:grpSpPr>
      <p:sp>
        <p:nvSpPr>
          <p:cNvPr id="71" name="Google Shape;71;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 name="Google Shape;72;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 name="Google Shape;73;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 name="Google Shape;74;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5" name="Google Shape;75;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628649" y="273844"/>
            <a:ext cx="7886798" cy="9942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
          <p:cNvSpPr txBox="1">
            <a:spLocks noGrp="1"/>
          </p:cNvSpPr>
          <p:nvPr>
            <p:ph type="body" idx="1"/>
          </p:nvPr>
        </p:nvSpPr>
        <p:spPr>
          <a:xfrm>
            <a:off x="628649" y="1369219"/>
            <a:ext cx="7886798" cy="3263400"/>
          </a:xfrm>
          <a:prstGeom prst="rect">
            <a:avLst/>
          </a:prstGeom>
          <a:noFill/>
          <a:ln>
            <a:noFill/>
          </a:ln>
        </p:spPr>
        <p:txBody>
          <a:bodyPr spcFirstLastPara="1" wrap="square" lIns="91425" tIns="45700" rIns="91425" bIns="45700" anchor="t" anchorCtr="0">
            <a:normAutofit/>
          </a:bodyPr>
          <a:lstStyle>
            <a:lvl1pPr marL="342854" lvl="0" indent="-257141" algn="l">
              <a:lnSpc>
                <a:spcPct val="90000"/>
              </a:lnSpc>
              <a:spcBef>
                <a:spcPts val="750"/>
              </a:spcBef>
              <a:spcAft>
                <a:spcPts val="0"/>
              </a:spcAft>
              <a:buClr>
                <a:schemeClr val="dk1"/>
              </a:buClr>
              <a:buSzPts val="1800"/>
              <a:buChar char="•"/>
              <a:defRPr/>
            </a:lvl1pPr>
            <a:lvl2pPr marL="685709" lvl="1" indent="-257141" algn="l">
              <a:lnSpc>
                <a:spcPct val="90000"/>
              </a:lnSpc>
              <a:spcBef>
                <a:spcPts val="375"/>
              </a:spcBef>
              <a:spcAft>
                <a:spcPts val="0"/>
              </a:spcAft>
              <a:buClr>
                <a:schemeClr val="dk1"/>
              </a:buClr>
              <a:buSzPts val="1800"/>
              <a:buChar char="•"/>
              <a:defRPr/>
            </a:lvl2pPr>
            <a:lvl3pPr marL="1028563" lvl="2" indent="-257141" algn="l">
              <a:lnSpc>
                <a:spcPct val="90000"/>
              </a:lnSpc>
              <a:spcBef>
                <a:spcPts val="375"/>
              </a:spcBef>
              <a:spcAft>
                <a:spcPts val="0"/>
              </a:spcAft>
              <a:buClr>
                <a:schemeClr val="dk1"/>
              </a:buClr>
              <a:buSzPts val="1800"/>
              <a:buChar char="•"/>
              <a:defRPr/>
            </a:lvl3pPr>
            <a:lvl4pPr marL="1371417" lvl="3" indent="-257141" algn="l">
              <a:lnSpc>
                <a:spcPct val="90000"/>
              </a:lnSpc>
              <a:spcBef>
                <a:spcPts val="375"/>
              </a:spcBef>
              <a:spcAft>
                <a:spcPts val="0"/>
              </a:spcAft>
              <a:buClr>
                <a:schemeClr val="dk1"/>
              </a:buClr>
              <a:buSzPts val="1800"/>
              <a:buChar char="•"/>
              <a:defRPr/>
            </a:lvl4pPr>
            <a:lvl5pPr marL="1714271" lvl="4" indent="-257141" algn="l">
              <a:lnSpc>
                <a:spcPct val="90000"/>
              </a:lnSpc>
              <a:spcBef>
                <a:spcPts val="375"/>
              </a:spcBef>
              <a:spcAft>
                <a:spcPts val="0"/>
              </a:spcAft>
              <a:buClr>
                <a:schemeClr val="dk1"/>
              </a:buClr>
              <a:buSzPts val="1800"/>
              <a:buChar char="•"/>
              <a:defRPr/>
            </a:lvl5pPr>
            <a:lvl6pPr marL="2057126" lvl="5" indent="-257141" algn="l">
              <a:lnSpc>
                <a:spcPct val="90000"/>
              </a:lnSpc>
              <a:spcBef>
                <a:spcPts val="375"/>
              </a:spcBef>
              <a:spcAft>
                <a:spcPts val="0"/>
              </a:spcAft>
              <a:buClr>
                <a:schemeClr val="dk1"/>
              </a:buClr>
              <a:buSzPts val="1800"/>
              <a:buChar char="•"/>
              <a:defRPr/>
            </a:lvl6pPr>
            <a:lvl7pPr marL="2399980" lvl="6" indent="-257141" algn="l">
              <a:lnSpc>
                <a:spcPct val="90000"/>
              </a:lnSpc>
              <a:spcBef>
                <a:spcPts val="375"/>
              </a:spcBef>
              <a:spcAft>
                <a:spcPts val="0"/>
              </a:spcAft>
              <a:buClr>
                <a:schemeClr val="dk1"/>
              </a:buClr>
              <a:buSzPts val="1800"/>
              <a:buChar char="•"/>
              <a:defRPr/>
            </a:lvl7pPr>
            <a:lvl8pPr marL="2742834" lvl="7" indent="-257141" algn="l">
              <a:lnSpc>
                <a:spcPct val="90000"/>
              </a:lnSpc>
              <a:spcBef>
                <a:spcPts val="375"/>
              </a:spcBef>
              <a:spcAft>
                <a:spcPts val="0"/>
              </a:spcAft>
              <a:buClr>
                <a:schemeClr val="dk1"/>
              </a:buClr>
              <a:buSzPts val="1800"/>
              <a:buChar char="•"/>
              <a:defRPr/>
            </a:lvl8pPr>
            <a:lvl9pPr marL="3085689" lvl="8" indent="-257141" algn="l">
              <a:lnSpc>
                <a:spcPct val="90000"/>
              </a:lnSpc>
              <a:spcBef>
                <a:spcPts val="375"/>
              </a:spcBef>
              <a:spcAft>
                <a:spcPts val="0"/>
              </a:spcAft>
              <a:buClr>
                <a:schemeClr val="dk1"/>
              </a:buClr>
              <a:buSzPts val="1800"/>
              <a:buChar char="•"/>
              <a:defRPr/>
            </a:lvl9pPr>
          </a:lstStyle>
          <a:p>
            <a:endParaRPr/>
          </a:p>
        </p:txBody>
      </p:sp>
      <p:sp>
        <p:nvSpPr>
          <p:cNvPr id="17" name="Google Shape;17;p3"/>
          <p:cNvSpPr txBox="1">
            <a:spLocks noGrp="1"/>
          </p:cNvSpPr>
          <p:nvPr>
            <p:ph type="dt" idx="10"/>
          </p:nvPr>
        </p:nvSpPr>
        <p:spPr>
          <a:xfrm>
            <a:off x="628649" y="4767263"/>
            <a:ext cx="2057357" cy="2738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
          <p:cNvSpPr txBox="1">
            <a:spLocks noGrp="1"/>
          </p:cNvSpPr>
          <p:nvPr>
            <p:ph type="ftr" idx="11"/>
          </p:nvPr>
        </p:nvSpPr>
        <p:spPr>
          <a:xfrm>
            <a:off x="3028947" y="4767263"/>
            <a:ext cx="3086148" cy="2738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sldNum" idx="12"/>
          </p:nvPr>
        </p:nvSpPr>
        <p:spPr>
          <a:xfrm>
            <a:off x="6457943" y="4767263"/>
            <a:ext cx="2057357" cy="2738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9001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1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 name="Google Shape;8;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9" name="Google Shape;9;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0" name="Google Shape;10;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8.pn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5.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verify.philsys.gov.ph/"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jpg"/><Relationship Id="rId12" Type="http://schemas.openxmlformats.org/officeDocument/2006/relationships/image" Target="../media/image37.jp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1.png"/><Relationship Id="rId11" Type="http://schemas.openxmlformats.org/officeDocument/2006/relationships/image" Target="../media/image36.jp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jp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jpg"/><Relationship Id="rId7"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43.jpg"/><Relationship Id="rId10" Type="http://schemas.openxmlformats.org/officeDocument/2006/relationships/image" Target="../media/image48.png"/><Relationship Id="rId4" Type="http://schemas.openxmlformats.org/officeDocument/2006/relationships/image" Target="../media/image7.jpg"/><Relationship Id="rId9"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
          <p:cNvSpPr txBox="1"/>
          <p:nvPr/>
        </p:nvSpPr>
        <p:spPr>
          <a:xfrm>
            <a:off x="557106" y="1962289"/>
            <a:ext cx="8321040" cy="1541199"/>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3000"/>
              <a:buFont typeface="Arial"/>
              <a:buNone/>
            </a:pPr>
            <a:r>
              <a:rPr lang="en-US" sz="2800" b="1" i="0" u="none" strike="noStrike" cap="none" dirty="0">
                <a:solidFill>
                  <a:srgbClr val="134087"/>
                </a:solidFill>
                <a:latin typeface="Montserrat"/>
                <a:ea typeface="Montserrat"/>
                <a:cs typeface="Montserrat"/>
                <a:sym typeface="Montserrat"/>
              </a:rPr>
              <a:t>PHILSYS FOR PSA:</a:t>
            </a:r>
            <a:endParaRPr dirty="0"/>
          </a:p>
          <a:p>
            <a:pPr marL="0" marR="0" lvl="0" indent="0" algn="ctr" rtl="0">
              <a:lnSpc>
                <a:spcPct val="100000"/>
              </a:lnSpc>
              <a:spcBef>
                <a:spcPts val="0"/>
              </a:spcBef>
              <a:spcAft>
                <a:spcPts val="0"/>
              </a:spcAft>
              <a:buClr>
                <a:srgbClr val="000000"/>
              </a:buClr>
              <a:buSzPts val="3000"/>
              <a:buFont typeface="Arial"/>
              <a:buNone/>
            </a:pPr>
            <a:r>
              <a:rPr lang="en-US" sz="2800" b="1" dirty="0">
                <a:solidFill>
                  <a:srgbClr val="134087"/>
                </a:solidFill>
                <a:latin typeface="Montserrat"/>
                <a:ea typeface="Montserrat"/>
                <a:cs typeface="Montserrat"/>
                <a:sym typeface="Montserrat"/>
              </a:rPr>
              <a:t>An </a:t>
            </a:r>
            <a:r>
              <a:rPr lang="en-US" sz="2800" b="1" i="0" u="none" strike="noStrike" cap="none" dirty="0">
                <a:solidFill>
                  <a:srgbClr val="134087"/>
                </a:solidFill>
                <a:latin typeface="Montserrat"/>
                <a:ea typeface="Montserrat"/>
                <a:cs typeface="Montserrat"/>
                <a:sym typeface="Montserrat"/>
              </a:rPr>
              <a:t>Orientation on the PhilSys API-Enabled Services</a:t>
            </a:r>
            <a:endParaRPr dirty="0"/>
          </a:p>
        </p:txBody>
      </p:sp>
      <p:pic>
        <p:nvPicPr>
          <p:cNvPr id="81" name="Google Shape;81;p1"/>
          <p:cNvPicPr preferRelativeResize="0"/>
          <p:nvPr/>
        </p:nvPicPr>
        <p:blipFill rotWithShape="1">
          <a:blip r:embed="rId3">
            <a:alphaModFix/>
          </a:blip>
          <a:srcRect/>
          <a:stretch/>
        </p:blipFill>
        <p:spPr>
          <a:xfrm>
            <a:off x="3663580" y="234675"/>
            <a:ext cx="1684456" cy="1727614"/>
          </a:xfrm>
          <a:prstGeom prst="rect">
            <a:avLst/>
          </a:prstGeom>
          <a:noFill/>
          <a:ln>
            <a:noFill/>
          </a:ln>
        </p:spPr>
      </p:pic>
      <p:sp>
        <p:nvSpPr>
          <p:cNvPr id="82" name="Google Shape;82;p1"/>
          <p:cNvSpPr txBox="1"/>
          <p:nvPr/>
        </p:nvSpPr>
        <p:spPr>
          <a:xfrm>
            <a:off x="2286000" y="2503819"/>
            <a:ext cx="4572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1"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421A20CB-2F8C-4E76-9399-D57DF72B7D26}"/>
              </a:ext>
            </a:extLst>
          </p:cNvPr>
          <p:cNvSpPr txBox="1"/>
          <p:nvPr/>
        </p:nvSpPr>
        <p:spPr>
          <a:xfrm>
            <a:off x="2645258" y="3414076"/>
            <a:ext cx="4000500" cy="1169551"/>
          </a:xfrm>
          <a:prstGeom prst="rect">
            <a:avLst/>
          </a:prstGeom>
          <a:noFill/>
        </p:spPr>
        <p:txBody>
          <a:bodyPr wrap="square" rtlCol="0">
            <a:spAutoFit/>
          </a:bodyPr>
          <a:lstStyle/>
          <a:p>
            <a:pPr algn="ctr"/>
            <a:r>
              <a:rPr lang="en-US" b="1" dirty="0">
                <a:solidFill>
                  <a:srgbClr val="002060"/>
                </a:solidFill>
                <a:latin typeface="+mj-lt"/>
              </a:rPr>
              <a:t>RENE C. MENDOZA</a:t>
            </a:r>
          </a:p>
          <a:p>
            <a:pPr algn="ctr"/>
            <a:r>
              <a:rPr lang="en-US" dirty="0">
                <a:solidFill>
                  <a:srgbClr val="002060"/>
                </a:solidFill>
                <a:latin typeface="+mj-lt"/>
              </a:rPr>
              <a:t>Assistant National Statistician</a:t>
            </a:r>
          </a:p>
          <a:p>
            <a:pPr algn="ctr"/>
            <a:r>
              <a:rPr lang="en-PH" dirty="0">
                <a:solidFill>
                  <a:srgbClr val="002060"/>
                </a:solidFill>
                <a:effectLst/>
                <a:latin typeface="+mj-lt"/>
                <a:ea typeface="Calibri" panose="020F0502020204030204" pitchFamily="34" charset="0"/>
                <a:cs typeface="Times New Roman" panose="02020603050405020304" pitchFamily="18" charset="0"/>
              </a:rPr>
              <a:t>Systems and Information Security Service</a:t>
            </a:r>
          </a:p>
          <a:p>
            <a:pPr algn="ctr"/>
            <a:r>
              <a:rPr lang="en-PH" dirty="0" err="1">
                <a:solidFill>
                  <a:srgbClr val="002060"/>
                </a:solidFill>
                <a:latin typeface="+mj-lt"/>
                <a:cs typeface="Times New Roman" panose="02020603050405020304" pitchFamily="18" charset="0"/>
              </a:rPr>
              <a:t>PhilSys</a:t>
            </a:r>
            <a:r>
              <a:rPr lang="en-PH" dirty="0">
                <a:solidFill>
                  <a:srgbClr val="002060"/>
                </a:solidFill>
                <a:latin typeface="+mj-lt"/>
                <a:cs typeface="Times New Roman" panose="02020603050405020304" pitchFamily="18" charset="0"/>
              </a:rPr>
              <a:t> Registry Office</a:t>
            </a:r>
          </a:p>
          <a:p>
            <a:pPr algn="ctr"/>
            <a:endParaRPr lang="en-PH" dirty="0">
              <a:solidFill>
                <a:srgbClr val="002060"/>
              </a:solidFill>
              <a:latin typeface="+mj-lt"/>
              <a:cs typeface="Times New Roman" panose="02020603050405020304" pitchFamily="18" charset="0"/>
            </a:endParaRPr>
          </a:p>
        </p:txBody>
      </p:sp>
      <p:sp>
        <p:nvSpPr>
          <p:cNvPr id="7" name="Rectangle 6">
            <a:extLst>
              <a:ext uri="{FF2B5EF4-FFF2-40B4-BE49-F238E27FC236}">
                <a16:creationId xmlns:a16="http://schemas.microsoft.com/office/drawing/2014/main" id="{6943F92D-46C2-4316-B033-B4266817C067}"/>
              </a:ext>
            </a:extLst>
          </p:cNvPr>
          <p:cNvSpPr>
            <a:spLocks noChangeArrowheads="1"/>
          </p:cNvSpPr>
          <p:nvPr/>
        </p:nvSpPr>
        <p:spPr bwMode="auto">
          <a:xfrm>
            <a:off x="431510" y="4589502"/>
            <a:ext cx="8427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a:buClr>
                <a:srgbClr val="000000"/>
              </a:buClr>
            </a:pPr>
            <a:r>
              <a:rPr lang="en-US" altLang="en-US" sz="1000" b="1" kern="0" dirty="0" err="1">
                <a:solidFill>
                  <a:srgbClr val="134087"/>
                </a:solidFill>
                <a:latin typeface="Montserrat"/>
                <a:cs typeface="Arial"/>
                <a:sym typeface="Arial"/>
              </a:rPr>
              <a:t>PhilID</a:t>
            </a:r>
            <a:r>
              <a:rPr lang="en-US" altLang="en-US" sz="1000" b="1" kern="0" dirty="0">
                <a:solidFill>
                  <a:srgbClr val="134087"/>
                </a:solidFill>
                <a:latin typeface="Montserrat"/>
                <a:cs typeface="Arial"/>
                <a:sym typeface="Arial"/>
              </a:rPr>
              <a:t> 101: Webinar for </a:t>
            </a:r>
            <a:r>
              <a:rPr lang="en-US" altLang="en-US" sz="1000" b="1" kern="0" dirty="0" err="1">
                <a:solidFill>
                  <a:srgbClr val="134087"/>
                </a:solidFill>
                <a:latin typeface="Montserrat"/>
                <a:cs typeface="Arial"/>
                <a:sym typeface="Arial"/>
              </a:rPr>
              <a:t>PhilID</a:t>
            </a:r>
            <a:r>
              <a:rPr lang="en-US" altLang="en-US" sz="1000" b="1" kern="0" dirty="0">
                <a:solidFill>
                  <a:srgbClr val="134087"/>
                </a:solidFill>
                <a:latin typeface="Montserrat"/>
                <a:cs typeface="Arial"/>
                <a:sym typeface="Arial"/>
              </a:rPr>
              <a:t> Security Features and Authentication Framework </a:t>
            </a:r>
          </a:p>
          <a:p>
            <a:pPr algn="ctr" defTabSz="1219170">
              <a:buClr>
                <a:srgbClr val="000000"/>
              </a:buClr>
            </a:pPr>
            <a:r>
              <a:rPr lang="de-DE" altLang="en-US" sz="1000" kern="0" dirty="0">
                <a:solidFill>
                  <a:srgbClr val="134087"/>
                </a:solidFill>
                <a:latin typeface="Montserrat"/>
                <a:cs typeface="Arial"/>
                <a:sym typeface="Arial"/>
              </a:rPr>
              <a:t>02 December 2021, 1:30 p.m. – 3:30 p.m.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9"/>
          <p:cNvSpPr/>
          <p:nvPr/>
        </p:nvSpPr>
        <p:spPr>
          <a:xfrm>
            <a:off x="5056981" y="3665300"/>
            <a:ext cx="3668127" cy="980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44" name="Google Shape;244;p9"/>
          <p:cNvSpPr txBox="1"/>
          <p:nvPr/>
        </p:nvSpPr>
        <p:spPr>
          <a:xfrm>
            <a:off x="825499" y="589525"/>
            <a:ext cx="7899609" cy="4370279"/>
          </a:xfrm>
          <a:prstGeom prst="rect">
            <a:avLst/>
          </a:prstGeom>
          <a:noFill/>
          <a:ln w="38100" cap="flat" cmpd="sng">
            <a:solidFill>
              <a:schemeClr val="accent4"/>
            </a:solidFill>
            <a:prstDash val="solid"/>
            <a:round/>
            <a:headEnd type="none" w="sm" len="sm"/>
            <a:tailEnd type="none" w="sm" len="sm"/>
          </a:ln>
        </p:spPr>
        <p:txBody>
          <a:bodyPr spcFirstLastPara="1" wrap="square" lIns="68575" tIns="68575" rIns="68575" bIns="68575" anchor="ctr" anchorCtr="0">
            <a:noAutofit/>
          </a:bodyPr>
          <a:lstStyle/>
          <a:p>
            <a:pPr marL="342900" marR="0" lvl="0" indent="-342900" algn="l" rtl="0">
              <a:lnSpc>
                <a:spcPct val="150000"/>
              </a:lnSpc>
              <a:spcBef>
                <a:spcPts val="0"/>
              </a:spcBef>
              <a:spcAft>
                <a:spcPts val="0"/>
              </a:spcAft>
              <a:buFont typeface="Wingdings" panose="05000000000000000000" pitchFamily="2" charset="2"/>
              <a:buChar char="v"/>
            </a:pPr>
            <a:r>
              <a:rPr lang="en-US" b="0" i="0" u="none" strike="noStrike" cap="none" dirty="0">
                <a:solidFill>
                  <a:srgbClr val="134087"/>
                </a:solidFill>
                <a:latin typeface="Montserrat"/>
                <a:ea typeface="Montserrat"/>
                <a:cs typeface="Montserrat"/>
                <a:sym typeface="Montserrat"/>
              </a:rPr>
              <a:t>Registration Update</a:t>
            </a:r>
          </a:p>
          <a:p>
            <a:pPr marL="342900" marR="0" lvl="0" indent="-342900" algn="l" rtl="0">
              <a:lnSpc>
                <a:spcPct val="150000"/>
              </a:lnSpc>
              <a:spcBef>
                <a:spcPts val="0"/>
              </a:spcBef>
              <a:spcAft>
                <a:spcPts val="0"/>
              </a:spcAft>
              <a:buFont typeface="Wingdings" panose="05000000000000000000" pitchFamily="2" charset="2"/>
              <a:buChar char="v"/>
            </a:pPr>
            <a:r>
              <a:rPr lang="en-US" b="1" dirty="0">
                <a:solidFill>
                  <a:srgbClr val="134087"/>
                </a:solidFill>
                <a:latin typeface="Montserrat"/>
                <a:ea typeface="Montserrat"/>
                <a:cs typeface="Montserrat"/>
                <a:sym typeface="Montserrat"/>
              </a:rPr>
              <a:t>Design and Components of the </a:t>
            </a:r>
            <a:r>
              <a:rPr lang="en-US" b="1" dirty="0" err="1">
                <a:solidFill>
                  <a:srgbClr val="134087"/>
                </a:solidFill>
                <a:latin typeface="Montserrat"/>
                <a:ea typeface="Montserrat"/>
                <a:cs typeface="Montserrat"/>
                <a:sym typeface="Montserrat"/>
              </a:rPr>
              <a:t>PhilSys</a:t>
            </a:r>
            <a:endParaRPr lang="en-US" b="1" dirty="0">
              <a:solidFill>
                <a:srgbClr val="134087"/>
              </a:solidFill>
              <a:latin typeface="Montserrat"/>
              <a:ea typeface="Montserrat"/>
              <a:cs typeface="Montserrat"/>
              <a:sym typeface="Montserrat"/>
            </a:endParaRPr>
          </a:p>
          <a:p>
            <a:pPr marL="342900" marR="0" lvl="0" indent="-342900" algn="l" rtl="0">
              <a:lnSpc>
                <a:spcPct val="150000"/>
              </a:lnSpc>
              <a:spcBef>
                <a:spcPts val="0"/>
              </a:spcBef>
              <a:spcAft>
                <a:spcPts val="0"/>
              </a:spcAft>
              <a:buFont typeface="Wingdings" panose="05000000000000000000" pitchFamily="2" charset="2"/>
              <a:buChar char="v"/>
            </a:pPr>
            <a:r>
              <a:rPr lang="en-US" b="1" dirty="0" err="1">
                <a:solidFill>
                  <a:srgbClr val="134087"/>
                </a:solidFill>
                <a:latin typeface="Montserrat"/>
                <a:ea typeface="Montserrat"/>
                <a:cs typeface="Montserrat"/>
                <a:sym typeface="Montserrat"/>
              </a:rPr>
              <a:t>PhilSys</a:t>
            </a:r>
            <a:r>
              <a:rPr lang="en-US" b="1" dirty="0">
                <a:solidFill>
                  <a:srgbClr val="134087"/>
                </a:solidFill>
                <a:latin typeface="Montserrat"/>
                <a:ea typeface="Montserrat"/>
                <a:cs typeface="Montserrat"/>
                <a:sym typeface="Montserrat"/>
              </a:rPr>
              <a:t> Functions </a:t>
            </a:r>
          </a:p>
          <a:p>
            <a:pPr marL="342900" marR="0" lvl="0" indent="-342900" algn="l" rtl="0">
              <a:lnSpc>
                <a:spcPct val="150000"/>
              </a:lnSpc>
              <a:spcBef>
                <a:spcPts val="0"/>
              </a:spcBef>
              <a:spcAft>
                <a:spcPts val="0"/>
              </a:spcAft>
              <a:buFont typeface="Wingdings" panose="05000000000000000000" pitchFamily="2" charset="2"/>
              <a:buChar char="v"/>
            </a:pPr>
            <a:r>
              <a:rPr lang="en-US" b="1" dirty="0" err="1">
                <a:solidFill>
                  <a:srgbClr val="134087"/>
                </a:solidFill>
                <a:latin typeface="Montserrat"/>
                <a:ea typeface="Montserrat"/>
                <a:cs typeface="Montserrat"/>
                <a:sym typeface="Montserrat"/>
              </a:rPr>
              <a:t>PhilSys</a:t>
            </a:r>
            <a:r>
              <a:rPr lang="en-US" b="1" dirty="0">
                <a:solidFill>
                  <a:srgbClr val="134087"/>
                </a:solidFill>
                <a:latin typeface="Montserrat"/>
                <a:ea typeface="Montserrat"/>
                <a:cs typeface="Montserrat"/>
                <a:sym typeface="Montserrat"/>
              </a:rPr>
              <a:t> as an Enabling Platform</a:t>
            </a:r>
          </a:p>
          <a:p>
            <a:pPr marL="342900" marR="0" lvl="0" indent="-342900" algn="l" rtl="0">
              <a:lnSpc>
                <a:spcPct val="150000"/>
              </a:lnSpc>
              <a:spcBef>
                <a:spcPts val="0"/>
              </a:spcBef>
              <a:spcAft>
                <a:spcPts val="0"/>
              </a:spcAft>
              <a:buFont typeface="Wingdings" panose="05000000000000000000" pitchFamily="2" charset="2"/>
              <a:buChar char="v"/>
            </a:pPr>
            <a:r>
              <a:rPr lang="en-US" b="1" dirty="0" err="1">
                <a:solidFill>
                  <a:srgbClr val="134087"/>
                </a:solidFill>
                <a:latin typeface="Montserrat"/>
                <a:ea typeface="Montserrat"/>
                <a:cs typeface="Montserrat"/>
                <a:sym typeface="Montserrat"/>
              </a:rPr>
              <a:t>PhilSys</a:t>
            </a:r>
            <a:r>
              <a:rPr lang="en-US" b="1" dirty="0">
                <a:solidFill>
                  <a:srgbClr val="134087"/>
                </a:solidFill>
                <a:latin typeface="Montserrat"/>
                <a:ea typeface="Montserrat"/>
                <a:cs typeface="Montserrat"/>
                <a:sym typeface="Montserrat"/>
              </a:rPr>
              <a:t> Credentials and Identifiers </a:t>
            </a:r>
          </a:p>
          <a:p>
            <a:pPr marL="342900" marR="0" lvl="0" indent="-342900" algn="l" rtl="0">
              <a:lnSpc>
                <a:spcPct val="150000"/>
              </a:lnSpc>
              <a:spcBef>
                <a:spcPts val="0"/>
              </a:spcBef>
              <a:spcAft>
                <a:spcPts val="0"/>
              </a:spcAft>
              <a:buFont typeface="Wingdings" panose="05000000000000000000" pitchFamily="2" charset="2"/>
              <a:buChar char="v"/>
            </a:pPr>
            <a:r>
              <a:rPr lang="en-US" b="1" dirty="0">
                <a:solidFill>
                  <a:srgbClr val="134087"/>
                </a:solidFill>
                <a:latin typeface="Montserrat"/>
                <a:ea typeface="Montserrat"/>
                <a:cs typeface="Montserrat"/>
                <a:sym typeface="Montserrat"/>
              </a:rPr>
              <a:t>Methods of Authentication</a:t>
            </a:r>
          </a:p>
          <a:p>
            <a:pPr marL="342900" marR="0" lvl="0" indent="-342900" algn="l" rtl="0">
              <a:lnSpc>
                <a:spcPct val="150000"/>
              </a:lnSpc>
              <a:spcBef>
                <a:spcPts val="0"/>
              </a:spcBef>
              <a:spcAft>
                <a:spcPts val="0"/>
              </a:spcAft>
              <a:buFont typeface="Wingdings" panose="05000000000000000000" pitchFamily="2" charset="2"/>
              <a:buChar char="v"/>
            </a:pPr>
            <a:r>
              <a:rPr lang="en-US" b="1" dirty="0" err="1">
                <a:solidFill>
                  <a:srgbClr val="134087"/>
                </a:solidFill>
                <a:latin typeface="Montserrat"/>
                <a:ea typeface="Montserrat"/>
                <a:cs typeface="Montserrat"/>
                <a:sym typeface="Montserrat"/>
              </a:rPr>
              <a:t>PhilSys</a:t>
            </a:r>
            <a:r>
              <a:rPr lang="en-US" b="1" dirty="0">
                <a:solidFill>
                  <a:srgbClr val="134087"/>
                </a:solidFill>
                <a:latin typeface="Montserrat"/>
                <a:ea typeface="Montserrat"/>
                <a:cs typeface="Montserrat"/>
                <a:sym typeface="Montserrat"/>
              </a:rPr>
              <a:t> API-enabled Services </a:t>
            </a:r>
          </a:p>
          <a:p>
            <a:pPr marL="342900" marR="0" lvl="0" indent="-342900" algn="l" rtl="0">
              <a:lnSpc>
                <a:spcPct val="150000"/>
              </a:lnSpc>
              <a:spcBef>
                <a:spcPts val="0"/>
              </a:spcBef>
              <a:spcAft>
                <a:spcPts val="0"/>
              </a:spcAft>
              <a:buFont typeface="Wingdings" panose="05000000000000000000" pitchFamily="2" charset="2"/>
              <a:buChar char="v"/>
            </a:pPr>
            <a:r>
              <a:rPr lang="en-US" b="1" dirty="0">
                <a:solidFill>
                  <a:srgbClr val="134087"/>
                </a:solidFill>
                <a:latin typeface="Montserrat"/>
                <a:ea typeface="Montserrat"/>
                <a:cs typeface="Montserrat"/>
                <a:sym typeface="Montserrat"/>
              </a:rPr>
              <a:t>Online Authentication and E-KYC Process</a:t>
            </a:r>
          </a:p>
          <a:p>
            <a:pPr marL="342900" marR="0" lvl="0" indent="-342900" algn="l" rtl="0">
              <a:lnSpc>
                <a:spcPct val="150000"/>
              </a:lnSpc>
              <a:spcBef>
                <a:spcPts val="0"/>
              </a:spcBef>
              <a:spcAft>
                <a:spcPts val="0"/>
              </a:spcAft>
              <a:buFont typeface="Wingdings" panose="05000000000000000000" pitchFamily="2" charset="2"/>
              <a:buChar char="v"/>
            </a:pPr>
            <a:r>
              <a:rPr lang="en-US" b="1" dirty="0" err="1">
                <a:solidFill>
                  <a:srgbClr val="134087"/>
                </a:solidFill>
                <a:latin typeface="Montserrat"/>
                <a:ea typeface="Montserrat"/>
                <a:cs typeface="Montserrat"/>
                <a:sym typeface="Montserrat"/>
              </a:rPr>
              <a:t>PhilSys</a:t>
            </a:r>
            <a:r>
              <a:rPr lang="en-US" b="1" dirty="0">
                <a:solidFill>
                  <a:srgbClr val="134087"/>
                </a:solidFill>
                <a:latin typeface="Montserrat"/>
                <a:ea typeface="Montserrat"/>
                <a:cs typeface="Montserrat"/>
                <a:sym typeface="Montserrat"/>
              </a:rPr>
              <a:t> QR Code Verification</a:t>
            </a:r>
          </a:p>
          <a:p>
            <a:pPr marL="342900" marR="0" lvl="0" indent="-342900" algn="l" rtl="0">
              <a:lnSpc>
                <a:spcPct val="150000"/>
              </a:lnSpc>
              <a:spcBef>
                <a:spcPts val="0"/>
              </a:spcBef>
              <a:spcAft>
                <a:spcPts val="0"/>
              </a:spcAft>
              <a:buFont typeface="Wingdings" panose="05000000000000000000" pitchFamily="2" charset="2"/>
              <a:buChar char="v"/>
            </a:pPr>
            <a:r>
              <a:rPr lang="en-US" b="1" i="0" u="none" strike="noStrike" cap="none" dirty="0">
                <a:solidFill>
                  <a:srgbClr val="134087"/>
                </a:solidFill>
                <a:latin typeface="Montserrat"/>
                <a:ea typeface="Montserrat"/>
                <a:cs typeface="Montserrat"/>
                <a:sym typeface="Montserrat"/>
              </a:rPr>
              <a:t>What Agencies </a:t>
            </a:r>
            <a:r>
              <a:rPr lang="en-US" b="1" dirty="0">
                <a:solidFill>
                  <a:srgbClr val="134087"/>
                </a:solidFill>
                <a:latin typeface="Montserrat"/>
                <a:ea typeface="Montserrat"/>
                <a:cs typeface="Montserrat"/>
                <a:sym typeface="Montserrat"/>
              </a:rPr>
              <a:t>Need to Adopt to </a:t>
            </a:r>
            <a:r>
              <a:rPr lang="en-US" b="1" dirty="0" err="1">
                <a:solidFill>
                  <a:srgbClr val="134087"/>
                </a:solidFill>
                <a:latin typeface="Montserrat"/>
                <a:ea typeface="Montserrat"/>
                <a:cs typeface="Montserrat"/>
                <a:sym typeface="Montserrat"/>
              </a:rPr>
              <a:t>PhilSys</a:t>
            </a:r>
            <a:endParaRPr lang="en-US" b="1" dirty="0">
              <a:solidFill>
                <a:srgbClr val="134087"/>
              </a:solidFill>
              <a:latin typeface="Montserrat"/>
              <a:ea typeface="Montserrat"/>
              <a:cs typeface="Montserrat"/>
              <a:sym typeface="Montserrat"/>
            </a:endParaRPr>
          </a:p>
          <a:p>
            <a:pPr marL="342900" marR="0" lvl="0" indent="-342900" algn="l" rtl="0">
              <a:lnSpc>
                <a:spcPct val="150000"/>
              </a:lnSpc>
              <a:spcBef>
                <a:spcPts val="0"/>
              </a:spcBef>
              <a:spcAft>
                <a:spcPts val="0"/>
              </a:spcAft>
              <a:buFont typeface="Wingdings" panose="05000000000000000000" pitchFamily="2" charset="2"/>
              <a:buChar char="v"/>
            </a:pPr>
            <a:r>
              <a:rPr lang="en-US" b="1" dirty="0">
                <a:solidFill>
                  <a:srgbClr val="134087"/>
                </a:solidFill>
                <a:latin typeface="Montserrat"/>
                <a:ea typeface="Montserrat"/>
                <a:cs typeface="Montserrat"/>
                <a:sym typeface="Montserrat"/>
              </a:rPr>
              <a:t>Developing a Digital Infrastructure Stack</a:t>
            </a:r>
            <a:endParaRPr b="1" i="0" u="none" strike="noStrike" cap="none" dirty="0">
              <a:solidFill>
                <a:srgbClr val="134087"/>
              </a:solidFill>
              <a:latin typeface="Montserrat"/>
              <a:ea typeface="Montserrat"/>
              <a:cs typeface="Montserrat"/>
              <a:sym typeface="Montserrat"/>
            </a:endParaRPr>
          </a:p>
        </p:txBody>
      </p:sp>
      <p:sp>
        <p:nvSpPr>
          <p:cNvPr id="245" name="Google Shape;245;p9"/>
          <p:cNvSpPr txBox="1"/>
          <p:nvPr/>
        </p:nvSpPr>
        <p:spPr>
          <a:xfrm>
            <a:off x="338282" y="315138"/>
            <a:ext cx="5835053" cy="445907"/>
          </a:xfrm>
          <a:prstGeom prst="rect">
            <a:avLst/>
          </a:prstGeom>
          <a:solidFill>
            <a:srgbClr val="134087"/>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None/>
            </a:pPr>
            <a:r>
              <a:rPr lang="en-US" sz="1800" b="1" i="0" u="none" strike="noStrike" cap="none" dirty="0">
                <a:solidFill>
                  <a:schemeClr val="lt1"/>
                </a:solidFill>
                <a:latin typeface="Montserrat"/>
                <a:ea typeface="Montserrat"/>
                <a:cs typeface="Montserrat"/>
                <a:sym typeface="Montserrat"/>
              </a:rPr>
              <a:t>Outline of the Presentation</a:t>
            </a:r>
            <a:endParaRPr dirty="0"/>
          </a:p>
        </p:txBody>
      </p:sp>
      <p:pic>
        <p:nvPicPr>
          <p:cNvPr id="2" name="Picture 1">
            <a:extLst>
              <a:ext uri="{FF2B5EF4-FFF2-40B4-BE49-F238E27FC236}">
                <a16:creationId xmlns:a16="http://schemas.microsoft.com/office/drawing/2014/main" id="{3FE2941F-E6EF-4934-8BE3-70A4F7530C7E}"/>
              </a:ext>
            </a:extLst>
          </p:cNvPr>
          <p:cNvPicPr>
            <a:picLocks noChangeAspect="1"/>
          </p:cNvPicPr>
          <p:nvPr/>
        </p:nvPicPr>
        <p:blipFill>
          <a:blip r:embed="rId3"/>
          <a:stretch>
            <a:fillRect/>
          </a:stretch>
        </p:blipFill>
        <p:spPr>
          <a:xfrm>
            <a:off x="5518150" y="1224511"/>
            <a:ext cx="3206958" cy="20183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4"/>
          <p:cNvSpPr/>
          <p:nvPr/>
        </p:nvSpPr>
        <p:spPr>
          <a:xfrm>
            <a:off x="2661987" y="3682113"/>
            <a:ext cx="2743293" cy="227670"/>
          </a:xfrm>
          <a:prstGeom prst="rect">
            <a:avLst/>
          </a:prstGeom>
          <a:solidFill>
            <a:srgbClr val="F3C5C6"/>
          </a:solidFill>
          <a:ln>
            <a:noFill/>
          </a:ln>
        </p:spPr>
        <p:txBody>
          <a:bodyPr spcFirstLastPara="1" wrap="square" lIns="68560" tIns="34271" rIns="68560" bIns="34271" anchor="ctr" anchorCtr="0">
            <a:noAutofit/>
          </a:bodyPr>
          <a:lstStyle/>
          <a:p>
            <a:pPr algn="ctr">
              <a:buSzPts val="1867"/>
            </a:pPr>
            <a:endParaRPr>
              <a:solidFill>
                <a:schemeClr val="lt1"/>
              </a:solidFill>
            </a:endParaRPr>
          </a:p>
        </p:txBody>
      </p:sp>
      <p:sp>
        <p:nvSpPr>
          <p:cNvPr id="94" name="Google Shape;94;p14"/>
          <p:cNvSpPr/>
          <p:nvPr/>
        </p:nvSpPr>
        <p:spPr>
          <a:xfrm>
            <a:off x="2661994" y="3681883"/>
            <a:ext cx="696509" cy="227670"/>
          </a:xfrm>
          <a:prstGeom prst="rect">
            <a:avLst/>
          </a:prstGeom>
          <a:solidFill>
            <a:srgbClr val="931D20"/>
          </a:solidFill>
          <a:ln>
            <a:noFill/>
          </a:ln>
        </p:spPr>
        <p:txBody>
          <a:bodyPr spcFirstLastPara="1" wrap="square" lIns="68560" tIns="34271" rIns="68560" bIns="34271" anchor="ctr" anchorCtr="0">
            <a:noAutofit/>
          </a:bodyPr>
          <a:lstStyle/>
          <a:p>
            <a:pPr algn="ctr">
              <a:buSzPts val="1867"/>
            </a:pPr>
            <a:endParaRPr>
              <a:solidFill>
                <a:schemeClr val="lt1"/>
              </a:solidFill>
            </a:endParaRPr>
          </a:p>
        </p:txBody>
      </p:sp>
      <p:sp>
        <p:nvSpPr>
          <p:cNvPr id="95" name="Google Shape;95;p14"/>
          <p:cNvSpPr/>
          <p:nvPr/>
        </p:nvSpPr>
        <p:spPr>
          <a:xfrm>
            <a:off x="2661987" y="2927424"/>
            <a:ext cx="2743293" cy="227670"/>
          </a:xfrm>
          <a:prstGeom prst="rect">
            <a:avLst/>
          </a:prstGeom>
          <a:solidFill>
            <a:srgbClr val="FFF0B9"/>
          </a:solidFill>
          <a:ln>
            <a:noFill/>
          </a:ln>
        </p:spPr>
        <p:txBody>
          <a:bodyPr spcFirstLastPara="1" wrap="square" lIns="68560" tIns="34271" rIns="68560" bIns="34271" anchor="ctr" anchorCtr="0">
            <a:noAutofit/>
          </a:bodyPr>
          <a:lstStyle/>
          <a:p>
            <a:pPr algn="ctr">
              <a:buSzPts val="1867"/>
            </a:pPr>
            <a:endParaRPr>
              <a:solidFill>
                <a:schemeClr val="lt1"/>
              </a:solidFill>
            </a:endParaRPr>
          </a:p>
        </p:txBody>
      </p:sp>
      <p:sp>
        <p:nvSpPr>
          <p:cNvPr id="96" name="Google Shape;96;p14"/>
          <p:cNvSpPr/>
          <p:nvPr/>
        </p:nvSpPr>
        <p:spPr>
          <a:xfrm>
            <a:off x="2661999" y="2927200"/>
            <a:ext cx="2518772" cy="227670"/>
          </a:xfrm>
          <a:prstGeom prst="rect">
            <a:avLst/>
          </a:prstGeom>
          <a:solidFill>
            <a:srgbClr val="D2A500"/>
          </a:solidFill>
          <a:ln>
            <a:noFill/>
          </a:ln>
        </p:spPr>
        <p:txBody>
          <a:bodyPr spcFirstLastPara="1" wrap="square" lIns="68560" tIns="34271" rIns="68560" bIns="34271" anchor="ctr" anchorCtr="0">
            <a:noAutofit/>
          </a:bodyPr>
          <a:lstStyle/>
          <a:p>
            <a:pPr algn="ctr">
              <a:buSzPts val="1867"/>
            </a:pPr>
            <a:endParaRPr>
              <a:solidFill>
                <a:schemeClr val="lt1"/>
              </a:solidFill>
            </a:endParaRPr>
          </a:p>
        </p:txBody>
      </p:sp>
      <p:sp>
        <p:nvSpPr>
          <p:cNvPr id="99" name="Google Shape;99;p14"/>
          <p:cNvSpPr/>
          <p:nvPr/>
        </p:nvSpPr>
        <p:spPr>
          <a:xfrm>
            <a:off x="458009" y="2430583"/>
            <a:ext cx="2203813" cy="865477"/>
          </a:xfrm>
          <a:prstGeom prst="rect">
            <a:avLst/>
          </a:prstGeom>
          <a:solidFill>
            <a:srgbClr val="D2A500"/>
          </a:solidFill>
          <a:ln w="9525" cap="flat" cmpd="sng">
            <a:solidFill>
              <a:schemeClr val="lt1"/>
            </a:solidFill>
            <a:prstDash val="solid"/>
            <a:round/>
            <a:headEnd type="none" w="sm" len="sm"/>
            <a:tailEnd type="none" w="sm" len="sm"/>
          </a:ln>
        </p:spPr>
        <p:txBody>
          <a:bodyPr spcFirstLastPara="1" wrap="square" lIns="68560" tIns="34271" rIns="68560" bIns="34271" anchor="ctr" anchorCtr="0">
            <a:noAutofit/>
          </a:bodyPr>
          <a:lstStyle/>
          <a:p>
            <a:pPr marL="231739">
              <a:buSzPts val="1400"/>
            </a:pPr>
            <a:r>
              <a:rPr lang="en" sz="1050" b="1" dirty="0">
                <a:solidFill>
                  <a:schemeClr val="lt1"/>
                </a:solidFill>
                <a:latin typeface="Montserrat"/>
                <a:ea typeface="Montserrat"/>
                <a:cs typeface="Montserrat"/>
                <a:sym typeface="Montserrat"/>
              </a:rPr>
              <a:t>Step 1 and 2 (Demographic data,  Biometrics, and docs check at registration center)</a:t>
            </a:r>
            <a:endParaRPr sz="1050" dirty="0"/>
          </a:p>
        </p:txBody>
      </p:sp>
      <p:sp>
        <p:nvSpPr>
          <p:cNvPr id="101" name="Google Shape;101;p14"/>
          <p:cNvSpPr/>
          <p:nvPr/>
        </p:nvSpPr>
        <p:spPr>
          <a:xfrm>
            <a:off x="458009" y="3545218"/>
            <a:ext cx="2203813" cy="497860"/>
          </a:xfrm>
          <a:prstGeom prst="rect">
            <a:avLst/>
          </a:prstGeom>
          <a:solidFill>
            <a:srgbClr val="931D20"/>
          </a:solidFill>
          <a:ln w="9525" cap="flat" cmpd="sng">
            <a:solidFill>
              <a:schemeClr val="lt1"/>
            </a:solidFill>
            <a:prstDash val="solid"/>
            <a:round/>
            <a:headEnd type="none" w="sm" len="sm"/>
            <a:tailEnd type="none" w="sm" len="sm"/>
          </a:ln>
        </p:spPr>
        <p:txBody>
          <a:bodyPr spcFirstLastPara="1" wrap="square" lIns="68560" tIns="34271" rIns="68560" bIns="34271" anchor="ctr" anchorCtr="0">
            <a:noAutofit/>
          </a:bodyPr>
          <a:lstStyle/>
          <a:p>
            <a:pPr marL="231739">
              <a:buSzPts val="1400"/>
            </a:pPr>
            <a:r>
              <a:rPr lang="en" sz="1050" b="1" dirty="0">
                <a:solidFill>
                  <a:schemeClr val="lt1"/>
                </a:solidFill>
                <a:latin typeface="Montserrat"/>
                <a:ea typeface="Montserrat"/>
                <a:cs typeface="Montserrat"/>
                <a:sym typeface="Montserrat"/>
              </a:rPr>
              <a:t>PhilID card </a:t>
            </a:r>
            <a:r>
              <a:rPr lang="id-ID" sz="1050" b="1" dirty="0">
                <a:solidFill>
                  <a:schemeClr val="lt1"/>
                </a:solidFill>
                <a:latin typeface="Montserrat"/>
                <a:ea typeface="Montserrat"/>
                <a:cs typeface="Montserrat"/>
                <a:sym typeface="Montserrat"/>
              </a:rPr>
              <a:t>d</a:t>
            </a:r>
            <a:r>
              <a:rPr lang="en" sz="1050" b="1" dirty="0">
                <a:solidFill>
                  <a:schemeClr val="lt1"/>
                </a:solidFill>
                <a:latin typeface="Montserrat"/>
                <a:ea typeface="Montserrat"/>
                <a:cs typeface="Montserrat"/>
                <a:sym typeface="Montserrat"/>
              </a:rPr>
              <a:t>istribution</a:t>
            </a:r>
            <a:endParaRPr sz="1050" dirty="0"/>
          </a:p>
        </p:txBody>
      </p:sp>
      <p:sp>
        <p:nvSpPr>
          <p:cNvPr id="102" name="Google Shape;102;p14"/>
          <p:cNvSpPr txBox="1"/>
          <p:nvPr/>
        </p:nvSpPr>
        <p:spPr>
          <a:xfrm>
            <a:off x="3547322" y="1420426"/>
            <a:ext cx="4814598" cy="615513"/>
          </a:xfrm>
          <a:prstGeom prst="rect">
            <a:avLst/>
          </a:prstGeom>
          <a:noFill/>
          <a:ln>
            <a:noFill/>
          </a:ln>
        </p:spPr>
        <p:txBody>
          <a:bodyPr spcFirstLastPara="1" wrap="square" lIns="68560" tIns="68560" rIns="68560" bIns="68560" anchor="ctr" anchorCtr="0">
            <a:spAutoFit/>
          </a:bodyPr>
          <a:lstStyle/>
          <a:p>
            <a:pPr>
              <a:buSzPts val="2667"/>
            </a:pPr>
            <a:r>
              <a:rPr lang="en" sz="2000" b="1">
                <a:solidFill>
                  <a:schemeClr val="dk1"/>
                </a:solidFill>
                <a:latin typeface="Montserrat"/>
                <a:ea typeface="Montserrat"/>
                <a:cs typeface="Montserrat"/>
                <a:sym typeface="Montserrat"/>
              </a:rPr>
              <a:t>50 to 70 million </a:t>
            </a:r>
            <a:br>
              <a:rPr lang="en" sz="1200" b="1">
                <a:solidFill>
                  <a:schemeClr val="dk1"/>
                </a:solidFill>
                <a:latin typeface="Montserrat"/>
                <a:ea typeface="Montserrat"/>
                <a:cs typeface="Montserrat"/>
                <a:sym typeface="Montserrat"/>
              </a:rPr>
            </a:br>
            <a:r>
              <a:rPr lang="en" sz="1100">
                <a:solidFill>
                  <a:schemeClr val="dk1"/>
                </a:solidFill>
                <a:latin typeface="Montserrat"/>
                <a:ea typeface="Montserrat"/>
                <a:cs typeface="Montserrat"/>
                <a:sym typeface="Montserrat"/>
              </a:rPr>
              <a:t>Filipinos have a PSN/PCN by the end of 2021</a:t>
            </a:r>
            <a:endParaRPr sz="3600" i="1">
              <a:solidFill>
                <a:schemeClr val="dk1"/>
              </a:solidFill>
              <a:latin typeface="Montserrat"/>
              <a:ea typeface="Montserrat"/>
              <a:cs typeface="Montserrat"/>
              <a:sym typeface="Montserrat"/>
            </a:endParaRPr>
          </a:p>
        </p:txBody>
      </p:sp>
      <p:sp>
        <p:nvSpPr>
          <p:cNvPr id="105" name="Google Shape;105;p14"/>
          <p:cNvSpPr txBox="1"/>
          <p:nvPr/>
        </p:nvSpPr>
        <p:spPr>
          <a:xfrm>
            <a:off x="483644" y="2680826"/>
            <a:ext cx="289987" cy="376988"/>
          </a:xfrm>
          <a:prstGeom prst="rect">
            <a:avLst/>
          </a:prstGeom>
          <a:noFill/>
          <a:ln>
            <a:noFill/>
          </a:ln>
        </p:spPr>
        <p:txBody>
          <a:bodyPr spcFirstLastPara="1" wrap="square" lIns="68560" tIns="34271" rIns="68560" bIns="34271" anchor="t" anchorCtr="0">
            <a:spAutoFit/>
          </a:bodyPr>
          <a:lstStyle/>
          <a:p>
            <a:pPr algn="ctr">
              <a:buSzPts val="2667"/>
            </a:pPr>
            <a:r>
              <a:rPr lang="en" sz="2000" b="1" dirty="0">
                <a:solidFill>
                  <a:schemeClr val="lt1"/>
                </a:solidFill>
                <a:latin typeface="Montserrat"/>
                <a:sym typeface="Montserrat"/>
              </a:rPr>
              <a:t>1</a:t>
            </a:r>
            <a:endParaRPr sz="1050" dirty="0"/>
          </a:p>
        </p:txBody>
      </p:sp>
      <p:sp>
        <p:nvSpPr>
          <p:cNvPr id="106" name="Google Shape;106;p14"/>
          <p:cNvSpPr txBox="1"/>
          <p:nvPr/>
        </p:nvSpPr>
        <p:spPr>
          <a:xfrm>
            <a:off x="483644" y="3594157"/>
            <a:ext cx="289987" cy="376988"/>
          </a:xfrm>
          <a:prstGeom prst="rect">
            <a:avLst/>
          </a:prstGeom>
          <a:noFill/>
          <a:ln>
            <a:noFill/>
          </a:ln>
        </p:spPr>
        <p:txBody>
          <a:bodyPr spcFirstLastPara="1" wrap="square" lIns="68560" tIns="34271" rIns="68560" bIns="34271" anchor="t" anchorCtr="0">
            <a:spAutoFit/>
          </a:bodyPr>
          <a:lstStyle/>
          <a:p>
            <a:pPr algn="ctr">
              <a:buSzPts val="2667"/>
            </a:pPr>
            <a:r>
              <a:rPr lang="en" sz="2000" b="1" dirty="0">
                <a:solidFill>
                  <a:schemeClr val="lt1"/>
                </a:solidFill>
                <a:latin typeface="Montserrat"/>
                <a:sym typeface="Montserrat"/>
              </a:rPr>
              <a:t>2</a:t>
            </a:r>
            <a:endParaRPr sz="1050" dirty="0"/>
          </a:p>
        </p:txBody>
      </p:sp>
      <p:sp>
        <p:nvSpPr>
          <p:cNvPr id="107" name="Google Shape;107;p14"/>
          <p:cNvSpPr/>
          <p:nvPr/>
        </p:nvSpPr>
        <p:spPr>
          <a:xfrm>
            <a:off x="5432740" y="2681635"/>
            <a:ext cx="3323267" cy="731155"/>
          </a:xfrm>
          <a:prstGeom prst="rect">
            <a:avLst/>
          </a:prstGeom>
          <a:noFill/>
          <a:ln>
            <a:noFill/>
          </a:ln>
        </p:spPr>
        <p:txBody>
          <a:bodyPr spcFirstLastPara="1" wrap="square" lIns="68560" tIns="34271" rIns="68560" bIns="34271" anchor="ctr" anchorCtr="0">
            <a:noAutofit/>
          </a:bodyPr>
          <a:lstStyle/>
          <a:p>
            <a:pPr>
              <a:buSzPts val="1867"/>
            </a:pPr>
            <a:r>
              <a:rPr lang="en" b="1" dirty="0">
                <a:solidFill>
                  <a:schemeClr val="dk1"/>
                </a:solidFill>
                <a:latin typeface="Montserrat"/>
                <a:ea typeface="Montserrat"/>
                <a:cs typeface="Montserrat"/>
                <a:sym typeface="Montserrat"/>
              </a:rPr>
              <a:t>45</a:t>
            </a:r>
            <a:r>
              <a:rPr lang="id-ID" b="1" dirty="0">
                <a:solidFill>
                  <a:schemeClr val="dk1"/>
                </a:solidFill>
                <a:latin typeface="Montserrat"/>
                <a:ea typeface="Montserrat"/>
                <a:cs typeface="Montserrat"/>
                <a:sym typeface="Montserrat"/>
              </a:rPr>
              <a:t>.9</a:t>
            </a:r>
            <a:r>
              <a:rPr lang="en" b="1" dirty="0">
                <a:solidFill>
                  <a:schemeClr val="dk1"/>
                </a:solidFill>
                <a:latin typeface="Montserrat"/>
                <a:ea typeface="Montserrat"/>
                <a:cs typeface="Montserrat"/>
                <a:sym typeface="Montserrat"/>
              </a:rPr>
              <a:t> million (as of 24 November)</a:t>
            </a:r>
            <a:endParaRPr sz="1050" dirty="0"/>
          </a:p>
          <a:p>
            <a:pPr marL="55553" indent="-50809">
              <a:spcBef>
                <a:spcPts val="300"/>
              </a:spcBef>
              <a:buClr>
                <a:schemeClr val="dk1"/>
              </a:buClr>
              <a:buSzPts val="1067"/>
              <a:buFont typeface="Arial"/>
              <a:buChar char="•"/>
            </a:pPr>
            <a:r>
              <a:rPr lang="en" sz="800" dirty="0">
                <a:solidFill>
                  <a:schemeClr val="dk1"/>
                </a:solidFill>
                <a:latin typeface="Montserrat"/>
                <a:ea typeface="Montserrat"/>
                <a:cs typeface="Montserrat"/>
                <a:sym typeface="Montserrat"/>
              </a:rPr>
              <a:t>6.5 million individuals onboarded for LBP Bank Accounts </a:t>
            </a:r>
            <a:endParaRPr sz="1050" dirty="0">
              <a:solidFill>
                <a:schemeClr val="dk1"/>
              </a:solidFill>
            </a:endParaRPr>
          </a:p>
          <a:p>
            <a:pPr marL="55553" indent="-50809">
              <a:spcBef>
                <a:spcPts val="300"/>
              </a:spcBef>
              <a:buSzPts val="1067"/>
              <a:buFont typeface="Arial"/>
              <a:buChar char="•"/>
            </a:pPr>
            <a:r>
              <a:rPr lang="en" sz="800" dirty="0">
                <a:solidFill>
                  <a:schemeClr val="dk1"/>
                </a:solidFill>
                <a:latin typeface="Montserrat"/>
                <a:ea typeface="Montserrat"/>
                <a:cs typeface="Montserrat"/>
                <a:sym typeface="Montserrat"/>
              </a:rPr>
              <a:t>Reg Center in 81 provinces; Scaling up gradually to 300+k per day</a:t>
            </a:r>
            <a:endParaRPr sz="1050" dirty="0"/>
          </a:p>
        </p:txBody>
      </p:sp>
      <p:sp>
        <p:nvSpPr>
          <p:cNvPr id="108" name="Google Shape;108;p14"/>
          <p:cNvSpPr/>
          <p:nvPr/>
        </p:nvSpPr>
        <p:spPr>
          <a:xfrm>
            <a:off x="5432740" y="3486989"/>
            <a:ext cx="3323267" cy="607871"/>
          </a:xfrm>
          <a:prstGeom prst="rect">
            <a:avLst/>
          </a:prstGeom>
          <a:noFill/>
          <a:ln>
            <a:noFill/>
          </a:ln>
        </p:spPr>
        <p:txBody>
          <a:bodyPr spcFirstLastPara="1" wrap="square" lIns="68560" tIns="34271" rIns="68560" bIns="34271" anchor="ctr" anchorCtr="0">
            <a:noAutofit/>
          </a:bodyPr>
          <a:lstStyle/>
          <a:p>
            <a:pPr>
              <a:buSzPts val="1867"/>
            </a:pPr>
            <a:r>
              <a:rPr lang="en" b="1" dirty="0">
                <a:solidFill>
                  <a:schemeClr val="dk1"/>
                </a:solidFill>
                <a:latin typeface="Montserrat"/>
                <a:ea typeface="Montserrat"/>
                <a:cs typeface="Montserrat"/>
                <a:sym typeface="Montserrat"/>
              </a:rPr>
              <a:t>3.8 million (as of 19 November)</a:t>
            </a:r>
            <a:endParaRPr sz="1050" dirty="0"/>
          </a:p>
          <a:p>
            <a:pPr marL="171422" indent="-171422">
              <a:spcBef>
                <a:spcPts val="300"/>
              </a:spcBef>
              <a:buSzPts val="1067"/>
              <a:buFont typeface="Arial"/>
              <a:buChar char="•"/>
            </a:pPr>
            <a:r>
              <a:rPr lang="en" sz="800" dirty="0">
                <a:solidFill>
                  <a:schemeClr val="dk1"/>
                </a:solidFill>
                <a:latin typeface="Montserrat"/>
                <a:ea typeface="Montserrat"/>
                <a:cs typeface="Montserrat"/>
                <a:sym typeface="Montserrat"/>
              </a:rPr>
              <a:t>Operations began </a:t>
            </a:r>
            <a:r>
              <a:rPr lang="id-ID" sz="800" dirty="0">
                <a:solidFill>
                  <a:schemeClr val="dk1"/>
                </a:solidFill>
                <a:latin typeface="Montserrat"/>
                <a:ea typeface="Montserrat"/>
                <a:cs typeface="Montserrat"/>
                <a:sym typeface="Montserrat"/>
              </a:rPr>
              <a:t>in</a:t>
            </a:r>
            <a:r>
              <a:rPr lang="en" sz="800" dirty="0">
                <a:solidFill>
                  <a:schemeClr val="dk1"/>
                </a:solidFill>
                <a:latin typeface="Montserrat"/>
                <a:ea typeface="Montserrat"/>
                <a:cs typeface="Montserrat"/>
                <a:sym typeface="Montserrat"/>
              </a:rPr>
              <a:t> May</a:t>
            </a:r>
            <a:r>
              <a:rPr lang="id-ID" sz="800" dirty="0">
                <a:solidFill>
                  <a:schemeClr val="dk1"/>
                </a:solidFill>
                <a:latin typeface="Montserrat"/>
                <a:ea typeface="Montserrat"/>
                <a:cs typeface="Montserrat"/>
                <a:sym typeface="Montserrat"/>
              </a:rPr>
              <a:t> 2021</a:t>
            </a:r>
            <a:r>
              <a:rPr lang="en" sz="800" dirty="0">
                <a:solidFill>
                  <a:schemeClr val="dk1"/>
                </a:solidFill>
                <a:latin typeface="Montserrat"/>
                <a:ea typeface="Montserrat"/>
                <a:cs typeface="Montserrat"/>
                <a:sym typeface="Montserrat"/>
              </a:rPr>
              <a:t> </a:t>
            </a:r>
            <a:endParaRPr sz="1050" dirty="0"/>
          </a:p>
          <a:p>
            <a:pPr>
              <a:spcBef>
                <a:spcPts val="300"/>
              </a:spcBef>
              <a:buSzPts val="933"/>
            </a:pPr>
            <a:endParaRPr sz="700" dirty="0">
              <a:solidFill>
                <a:schemeClr val="dk1"/>
              </a:solidFill>
              <a:latin typeface="Montserrat"/>
              <a:ea typeface="Montserrat"/>
              <a:cs typeface="Montserrat"/>
              <a:sym typeface="Montserrat"/>
            </a:endParaRPr>
          </a:p>
        </p:txBody>
      </p:sp>
      <p:pic>
        <p:nvPicPr>
          <p:cNvPr id="109" name="Google Shape;109;p14" descr="Icon&#10;&#10;Description automatically generated"/>
          <p:cNvPicPr preferRelativeResize="0"/>
          <p:nvPr/>
        </p:nvPicPr>
        <p:blipFill rotWithShape="1">
          <a:blip r:embed="rId3">
            <a:alphaModFix/>
          </a:blip>
          <a:srcRect/>
          <a:stretch/>
        </p:blipFill>
        <p:spPr>
          <a:xfrm>
            <a:off x="2661999" y="1386837"/>
            <a:ext cx="851804" cy="851804"/>
          </a:xfrm>
          <a:prstGeom prst="rect">
            <a:avLst/>
          </a:prstGeom>
          <a:noFill/>
          <a:ln>
            <a:noFill/>
          </a:ln>
        </p:spPr>
      </p:pic>
      <p:sp>
        <p:nvSpPr>
          <p:cNvPr id="110" name="Google Shape;110;p14"/>
          <p:cNvSpPr txBox="1"/>
          <p:nvPr/>
        </p:nvSpPr>
        <p:spPr>
          <a:xfrm>
            <a:off x="155685" y="1024054"/>
            <a:ext cx="5391648" cy="331985"/>
          </a:xfrm>
          <a:prstGeom prst="rect">
            <a:avLst/>
          </a:prstGeom>
          <a:solidFill>
            <a:srgbClr val="134087"/>
          </a:solidFill>
          <a:ln>
            <a:noFill/>
          </a:ln>
        </p:spPr>
        <p:txBody>
          <a:bodyPr spcFirstLastPara="1" wrap="square" lIns="68560" tIns="68560" rIns="68560" bIns="68560" anchor="ctr" anchorCtr="0">
            <a:noAutofit/>
          </a:bodyPr>
          <a:lstStyle/>
          <a:p>
            <a:pPr algn="ctr">
              <a:buSzPts val="2400"/>
            </a:pPr>
            <a:r>
              <a:rPr lang="en" sz="1800" b="1" dirty="0">
                <a:solidFill>
                  <a:schemeClr val="lt1"/>
                </a:solidFill>
                <a:latin typeface="Montserrat"/>
                <a:ea typeface="Montserrat"/>
                <a:cs typeface="Montserrat"/>
                <a:sym typeface="Montserrat"/>
              </a:rPr>
              <a:t>Registration Updates</a:t>
            </a:r>
            <a:endParaRPr sz="1800" b="1" dirty="0">
              <a:solidFill>
                <a:schemeClr val="lt1"/>
              </a:solidFill>
              <a:latin typeface="Montserrat"/>
              <a:ea typeface="Montserrat"/>
              <a:cs typeface="Montserrat"/>
              <a:sym typeface="Montserrat"/>
            </a:endParaRPr>
          </a:p>
        </p:txBody>
      </p:sp>
      <p:pic>
        <p:nvPicPr>
          <p:cNvPr id="111" name="Google Shape;111;p14"/>
          <p:cNvPicPr preferRelativeResize="0"/>
          <p:nvPr/>
        </p:nvPicPr>
        <p:blipFill rotWithShape="1">
          <a:blip r:embed="rId4">
            <a:alphaModFix/>
          </a:blip>
          <a:srcRect/>
          <a:stretch/>
        </p:blipFill>
        <p:spPr>
          <a:xfrm>
            <a:off x="238778" y="89760"/>
            <a:ext cx="897581" cy="897581"/>
          </a:xfrm>
          <a:prstGeom prst="rect">
            <a:avLst/>
          </a:prstGeom>
          <a:noFill/>
          <a:ln>
            <a:noFill/>
          </a:ln>
        </p:spPr>
      </p:pic>
      <p:sp>
        <p:nvSpPr>
          <p:cNvPr id="112" name="Google Shape;112;p14"/>
          <p:cNvSpPr txBox="1"/>
          <p:nvPr/>
        </p:nvSpPr>
        <p:spPr>
          <a:xfrm>
            <a:off x="1136475" y="283986"/>
            <a:ext cx="3863872" cy="427002"/>
          </a:xfrm>
          <a:prstGeom prst="rect">
            <a:avLst/>
          </a:prstGeom>
          <a:noFill/>
          <a:ln>
            <a:noFill/>
          </a:ln>
        </p:spPr>
        <p:txBody>
          <a:bodyPr spcFirstLastPara="1" wrap="square" lIns="68560" tIns="34271" rIns="68560" bIns="34271" anchor="t" anchorCtr="0">
            <a:spAutoFit/>
          </a:bodyPr>
          <a:lstStyle/>
          <a:p>
            <a:pPr>
              <a:buClr>
                <a:schemeClr val="dk1"/>
              </a:buClr>
              <a:buSzPts val="1100"/>
            </a:pPr>
            <a:r>
              <a:rPr lang="en" sz="825" dirty="0">
                <a:solidFill>
                  <a:schemeClr val="dk1"/>
                </a:solidFill>
                <a:latin typeface="Trajan Pro" panose="02020502050506020301" pitchFamily="18" charset="0"/>
              </a:rPr>
              <a:t>Republic of the Philippines</a:t>
            </a:r>
            <a:endParaRPr sz="1050" dirty="0">
              <a:latin typeface="Trajan Pro" panose="02020502050506020301" pitchFamily="18" charset="0"/>
            </a:endParaRPr>
          </a:p>
          <a:p>
            <a:pPr>
              <a:buClr>
                <a:schemeClr val="dk1"/>
              </a:buClr>
              <a:buSzPts val="2000"/>
            </a:pPr>
            <a:r>
              <a:rPr lang="en" sz="1500" dirty="0">
                <a:solidFill>
                  <a:schemeClr val="dk1"/>
                </a:solidFill>
                <a:latin typeface="Trajan Pro" panose="02020502050506020301" pitchFamily="18" charset="0"/>
              </a:rPr>
              <a:t>Philippine Statistics Authority</a:t>
            </a:r>
            <a:endParaRPr sz="1800" dirty="0">
              <a:solidFill>
                <a:schemeClr val="dk1"/>
              </a:solidFill>
              <a:latin typeface="Trajan Pro" panose="02020502050506020301" pitchFamily="18" charset="0"/>
            </a:endParaRPr>
          </a:p>
        </p:txBody>
      </p:sp>
      <p:pic>
        <p:nvPicPr>
          <p:cNvPr id="113" name="Google Shape;113;p14"/>
          <p:cNvPicPr preferRelativeResize="0"/>
          <p:nvPr/>
        </p:nvPicPr>
        <p:blipFill rotWithShape="1">
          <a:blip r:embed="rId5">
            <a:alphaModFix/>
          </a:blip>
          <a:srcRect/>
          <a:stretch/>
        </p:blipFill>
        <p:spPr>
          <a:xfrm>
            <a:off x="7348480" y="54909"/>
            <a:ext cx="1728075" cy="626000"/>
          </a:xfrm>
          <a:prstGeom prst="rect">
            <a:avLst/>
          </a:prstGeom>
          <a:noFill/>
          <a:ln>
            <a:noFill/>
          </a:ln>
        </p:spPr>
      </p:pic>
      <p:cxnSp>
        <p:nvCxnSpPr>
          <p:cNvPr id="114" name="Google Shape;114;p14"/>
          <p:cNvCxnSpPr/>
          <p:nvPr/>
        </p:nvCxnSpPr>
        <p:spPr>
          <a:xfrm>
            <a:off x="1136445" y="731750"/>
            <a:ext cx="7789939" cy="0"/>
          </a:xfrm>
          <a:prstGeom prst="straightConnector1">
            <a:avLst/>
          </a:prstGeom>
          <a:noFill/>
          <a:ln w="9525" cap="flat" cmpd="sng">
            <a:solidFill>
              <a:schemeClr val="dk1"/>
            </a:solidFill>
            <a:prstDash val="solid"/>
            <a:miter lim="800000"/>
            <a:headEnd type="none" w="sm" len="sm"/>
            <a:tailEnd type="none" w="sm" len="sm"/>
          </a:ln>
        </p:spPr>
      </p:cxnSp>
      <p:sp>
        <p:nvSpPr>
          <p:cNvPr id="115" name="Google Shape;115;p14"/>
          <p:cNvSpPr txBox="1"/>
          <p:nvPr/>
        </p:nvSpPr>
        <p:spPr>
          <a:xfrm>
            <a:off x="0" y="4866204"/>
            <a:ext cx="9143934" cy="276939"/>
          </a:xfrm>
          <a:prstGeom prst="rect">
            <a:avLst/>
          </a:prstGeom>
          <a:solidFill>
            <a:srgbClr val="0070C0"/>
          </a:solidFill>
          <a:ln>
            <a:noFill/>
          </a:ln>
        </p:spPr>
        <p:txBody>
          <a:bodyPr spcFirstLastPara="1" wrap="square" lIns="68560" tIns="34271" rIns="68560" bIns="34271" anchor="t" anchorCtr="0">
            <a:noAutofit/>
          </a:bodyPr>
          <a:lstStyle/>
          <a:p>
            <a:pPr>
              <a:buSzPts val="1800"/>
            </a:pPr>
            <a:r>
              <a:rPr lang="en" sz="1350" b="1" i="1" dirty="0">
                <a:solidFill>
                  <a:schemeClr val="lt1"/>
                </a:solidFill>
              </a:rPr>
              <a:t>Registration Updates   						             				              </a:t>
            </a:r>
            <a:fld id="{00000000-1234-1234-1234-123412341234}" type="slidenum">
              <a:rPr lang="en" sz="1350" b="1" i="1">
                <a:solidFill>
                  <a:schemeClr val="lt1"/>
                </a:solidFill>
              </a:rPr>
              <a:pPr>
                <a:buSzPts val="1800"/>
              </a:pPr>
              <a:t>3</a:t>
            </a:fld>
            <a:endParaRPr sz="1350" i="1" dirty="0">
              <a:solidFill>
                <a:schemeClr val="lt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2"/>
          <p:cNvSpPr txBox="1"/>
          <p:nvPr/>
        </p:nvSpPr>
        <p:spPr>
          <a:xfrm>
            <a:off x="597750" y="2265680"/>
            <a:ext cx="7940100" cy="2050570"/>
          </a:xfrm>
          <a:prstGeom prst="rect">
            <a:avLst/>
          </a:prstGeom>
          <a:noFill/>
          <a:ln>
            <a:noFill/>
          </a:ln>
        </p:spPr>
        <p:txBody>
          <a:bodyPr spcFirstLastPara="1" wrap="square" lIns="68575" tIns="34275" rIns="68575" bIns="34275" anchor="b" anchorCtr="0">
            <a:noAutofit/>
          </a:bodyPr>
          <a:lstStyle/>
          <a:p>
            <a:pPr marL="0" marR="0" lvl="0" indent="0" algn="l" rtl="0">
              <a:lnSpc>
                <a:spcPct val="100000"/>
              </a:lnSpc>
              <a:spcBef>
                <a:spcPts val="0"/>
              </a:spcBef>
              <a:spcAft>
                <a:spcPts val="0"/>
              </a:spcAft>
              <a:buClr>
                <a:srgbClr val="000000"/>
              </a:buClr>
              <a:buSzPts val="2400"/>
              <a:buFont typeface="Arial"/>
              <a:buNone/>
            </a:pPr>
            <a:r>
              <a:rPr lang="en-US" sz="4000" b="1" i="0" u="none" strike="noStrike" cap="none">
                <a:solidFill>
                  <a:srgbClr val="FFC000"/>
                </a:solidFill>
                <a:latin typeface="Montserrat"/>
                <a:ea typeface="Montserrat"/>
                <a:cs typeface="Montserrat"/>
                <a:sym typeface="Montserrat"/>
              </a:rPr>
              <a:t>Design and components</a:t>
            </a:r>
            <a:br>
              <a:rPr lang="en-US" sz="4000" b="1" i="0" u="none" strike="noStrike" cap="none">
                <a:solidFill>
                  <a:srgbClr val="FFC000"/>
                </a:solidFill>
                <a:latin typeface="Montserrat"/>
                <a:ea typeface="Montserrat"/>
                <a:cs typeface="Montserrat"/>
                <a:sym typeface="Montserrat"/>
              </a:rPr>
            </a:br>
            <a:r>
              <a:rPr lang="en-US" sz="4000" b="1" i="0" u="none" strike="noStrike" cap="none">
                <a:solidFill>
                  <a:srgbClr val="FFC000"/>
                </a:solidFill>
                <a:latin typeface="Montserrat"/>
                <a:ea typeface="Montserrat"/>
                <a:cs typeface="Montserrat"/>
                <a:sym typeface="Montserrat"/>
              </a:rPr>
              <a:t>of the PhilSys</a:t>
            </a:r>
            <a:endParaRPr sz="4400" b="1" i="0" u="none" strike="noStrike" cap="none">
              <a:solidFill>
                <a:schemeClr val="accent4"/>
              </a:solidFill>
              <a:latin typeface="Montserrat"/>
              <a:ea typeface="Montserrat"/>
              <a:cs typeface="Montserrat"/>
              <a:sym typeface="Montserra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87;p38">
            <a:extLst>
              <a:ext uri="{FF2B5EF4-FFF2-40B4-BE49-F238E27FC236}">
                <a16:creationId xmlns:a16="http://schemas.microsoft.com/office/drawing/2014/main" id="{97428AD6-7592-4A3D-B552-8CB709D5443A}"/>
              </a:ext>
            </a:extLst>
          </p:cNvPr>
          <p:cNvSpPr txBox="1"/>
          <p:nvPr/>
        </p:nvSpPr>
        <p:spPr>
          <a:xfrm>
            <a:off x="311480" y="873866"/>
            <a:ext cx="8413627" cy="3169814"/>
          </a:xfrm>
          <a:prstGeom prst="rect">
            <a:avLst/>
          </a:prstGeom>
          <a:noFill/>
          <a:ln w="38100" cap="flat" cmpd="sng">
            <a:solidFill>
              <a:schemeClr val="accent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None/>
            </a:pPr>
            <a:endParaRPr sz="1900" dirty="0">
              <a:solidFill>
                <a:srgbClr val="134087"/>
              </a:solidFill>
              <a:latin typeface="Montserrat"/>
              <a:ea typeface="Montserrat"/>
              <a:cs typeface="Montserrat"/>
              <a:sym typeface="Montserrat"/>
            </a:endParaRPr>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155685" y="497902"/>
            <a:ext cx="5440952" cy="498000"/>
          </a:xfrm>
          <a:prstGeom prst="rect">
            <a:avLst/>
          </a:prstGeom>
          <a:solidFill>
            <a:srgbClr val="134087"/>
          </a:solid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800" b="1" dirty="0">
                <a:solidFill>
                  <a:schemeClr val="lt1"/>
                </a:solidFill>
                <a:latin typeface="Montserrat"/>
                <a:ea typeface="Montserrat"/>
                <a:cs typeface="Montserrat"/>
                <a:sym typeface="Montserrat"/>
              </a:rPr>
              <a:t>PhilSys has 2 simple functions</a:t>
            </a:r>
            <a:endParaRPr sz="1800" b="1" dirty="0">
              <a:solidFill>
                <a:schemeClr val="lt1"/>
              </a:solidFill>
              <a:latin typeface="Montserrat"/>
              <a:ea typeface="Montserrat"/>
              <a:cs typeface="Montserrat"/>
              <a:sym typeface="Montserrat"/>
            </a:endParaRPr>
          </a:p>
        </p:txBody>
      </p:sp>
      <p:pic>
        <p:nvPicPr>
          <p:cNvPr id="3" name="Picture 2" descr="Logo&#10;&#10;Description automatically generated">
            <a:extLst>
              <a:ext uri="{FF2B5EF4-FFF2-40B4-BE49-F238E27FC236}">
                <a16:creationId xmlns:a16="http://schemas.microsoft.com/office/drawing/2014/main" id="{D4498E3D-F565-4E81-905C-D0C7DA602992}"/>
              </a:ext>
            </a:extLst>
          </p:cNvPr>
          <p:cNvPicPr>
            <a:picLocks noChangeAspect="1"/>
          </p:cNvPicPr>
          <p:nvPr/>
        </p:nvPicPr>
        <p:blipFill>
          <a:blip r:embed="rId2"/>
          <a:stretch>
            <a:fillRect/>
          </a:stretch>
        </p:blipFill>
        <p:spPr>
          <a:xfrm>
            <a:off x="5782260" y="1415981"/>
            <a:ext cx="1437540" cy="1437540"/>
          </a:xfrm>
          <a:prstGeom prst="rect">
            <a:avLst/>
          </a:prstGeom>
        </p:spPr>
      </p:pic>
      <p:sp>
        <p:nvSpPr>
          <p:cNvPr id="19" name="Google Shape;200;p39">
            <a:extLst>
              <a:ext uri="{FF2B5EF4-FFF2-40B4-BE49-F238E27FC236}">
                <a16:creationId xmlns:a16="http://schemas.microsoft.com/office/drawing/2014/main" id="{DA68A2F4-CA00-40CB-A7BD-27F94BEAAFC3}"/>
              </a:ext>
            </a:extLst>
          </p:cNvPr>
          <p:cNvSpPr txBox="1"/>
          <p:nvPr/>
        </p:nvSpPr>
        <p:spPr>
          <a:xfrm>
            <a:off x="610685" y="2736950"/>
            <a:ext cx="3666268" cy="886651"/>
          </a:xfrm>
          <a:prstGeom prst="rect">
            <a:avLst/>
          </a:prstGeom>
          <a:noFill/>
          <a:ln w="38100" cap="flat" cmpd="sng">
            <a:noFill/>
            <a:prstDash val="solid"/>
            <a:round/>
            <a:headEnd type="none" w="sm" len="sm"/>
            <a:tailEnd type="none" w="sm" len="sm"/>
          </a:ln>
        </p:spPr>
        <p:txBody>
          <a:bodyPr spcFirstLastPara="1" wrap="square" lIns="68575" tIns="68575" rIns="68575" bIns="68575" anchor="t" anchorCtr="0">
            <a:noAutofit/>
          </a:bodyPr>
          <a:lstStyle/>
          <a:p>
            <a:pPr marR="0" lvl="0" algn="ctr" rtl="0">
              <a:lnSpc>
                <a:spcPct val="110000"/>
              </a:lnSpc>
              <a:spcBef>
                <a:spcPts val="0"/>
              </a:spcBef>
              <a:spcAft>
                <a:spcPts val="1200"/>
              </a:spcAft>
              <a:buClr>
                <a:srgbClr val="134087"/>
              </a:buClr>
            </a:pPr>
            <a:r>
              <a:rPr lang="en-US" sz="1600" dirty="0">
                <a:solidFill>
                  <a:srgbClr val="134087"/>
                </a:solidFill>
                <a:latin typeface="Montserrat"/>
                <a:ea typeface="Montserrat"/>
                <a:cs typeface="Montserrat"/>
                <a:sym typeface="Montserrat"/>
              </a:rPr>
              <a:t>Creating a </a:t>
            </a:r>
            <a:r>
              <a:rPr lang="en-US" sz="1600" b="1" u="sng" dirty="0">
                <a:solidFill>
                  <a:srgbClr val="134087"/>
                </a:solidFill>
                <a:latin typeface="Montserrat"/>
                <a:ea typeface="Montserrat"/>
                <a:cs typeface="Montserrat"/>
                <a:sym typeface="Montserrat"/>
              </a:rPr>
              <a:t>unique</a:t>
            </a:r>
            <a:r>
              <a:rPr lang="en-US" sz="1600" u="sng" dirty="0">
                <a:solidFill>
                  <a:srgbClr val="134087"/>
                </a:solidFill>
                <a:latin typeface="Montserrat"/>
                <a:ea typeface="Montserrat"/>
                <a:cs typeface="Montserrat"/>
                <a:sym typeface="Montserrat"/>
              </a:rPr>
              <a:t> </a:t>
            </a:r>
            <a:r>
              <a:rPr lang="en-US" sz="1600" b="1" u="sng" dirty="0">
                <a:solidFill>
                  <a:srgbClr val="134087"/>
                </a:solidFill>
                <a:latin typeface="Montserrat"/>
                <a:ea typeface="Montserrat"/>
                <a:cs typeface="Montserrat"/>
                <a:sym typeface="Montserrat"/>
              </a:rPr>
              <a:t>digital</a:t>
            </a:r>
            <a:r>
              <a:rPr lang="en-US" sz="1600" u="sng" dirty="0">
                <a:solidFill>
                  <a:srgbClr val="134087"/>
                </a:solidFill>
                <a:latin typeface="Montserrat"/>
                <a:ea typeface="Montserrat"/>
                <a:cs typeface="Montserrat"/>
                <a:sym typeface="Montserrat"/>
              </a:rPr>
              <a:t> </a:t>
            </a:r>
            <a:r>
              <a:rPr lang="en-US" sz="1600" b="1" u="sng" dirty="0">
                <a:solidFill>
                  <a:srgbClr val="134087"/>
                </a:solidFill>
                <a:latin typeface="Montserrat"/>
                <a:ea typeface="Montserrat"/>
                <a:cs typeface="Montserrat"/>
                <a:sym typeface="Montserrat"/>
              </a:rPr>
              <a:t>identity</a:t>
            </a:r>
            <a:r>
              <a:rPr lang="en-US" sz="1600" dirty="0">
                <a:solidFill>
                  <a:srgbClr val="134087"/>
                </a:solidFill>
                <a:latin typeface="Montserrat"/>
                <a:ea typeface="Montserrat"/>
                <a:cs typeface="Montserrat"/>
                <a:sym typeface="Montserrat"/>
              </a:rPr>
              <a:t> for </a:t>
            </a:r>
            <a:r>
              <a:rPr lang="en-US" sz="1600" i="1" dirty="0">
                <a:solidFill>
                  <a:srgbClr val="134087"/>
                </a:solidFill>
                <a:latin typeface="Montserrat"/>
                <a:ea typeface="Montserrat"/>
                <a:cs typeface="Montserrat"/>
                <a:sym typeface="Montserrat"/>
              </a:rPr>
              <a:t>all</a:t>
            </a:r>
            <a:r>
              <a:rPr lang="en-US" sz="1600" dirty="0">
                <a:solidFill>
                  <a:srgbClr val="134087"/>
                </a:solidFill>
                <a:latin typeface="Montserrat"/>
                <a:ea typeface="Montserrat"/>
                <a:cs typeface="Montserrat"/>
                <a:sym typeface="Montserrat"/>
              </a:rPr>
              <a:t> Filipinos and Resident Aliens (the PhilSys Number)</a:t>
            </a:r>
          </a:p>
        </p:txBody>
      </p:sp>
      <p:sp>
        <p:nvSpPr>
          <p:cNvPr id="20" name="Google Shape;200;p39">
            <a:extLst>
              <a:ext uri="{FF2B5EF4-FFF2-40B4-BE49-F238E27FC236}">
                <a16:creationId xmlns:a16="http://schemas.microsoft.com/office/drawing/2014/main" id="{184391A4-2C48-4AF9-924C-58155F02A1C7}"/>
              </a:ext>
            </a:extLst>
          </p:cNvPr>
          <p:cNvSpPr txBox="1"/>
          <p:nvPr/>
        </p:nvSpPr>
        <p:spPr>
          <a:xfrm>
            <a:off x="4718318" y="2736949"/>
            <a:ext cx="3565424" cy="886651"/>
          </a:xfrm>
          <a:prstGeom prst="rect">
            <a:avLst/>
          </a:prstGeom>
          <a:noFill/>
          <a:ln w="38100" cap="flat" cmpd="sng">
            <a:noFill/>
            <a:prstDash val="solid"/>
            <a:round/>
            <a:headEnd type="none" w="sm" len="sm"/>
            <a:tailEnd type="none" w="sm" len="sm"/>
          </a:ln>
        </p:spPr>
        <p:txBody>
          <a:bodyPr spcFirstLastPara="1" wrap="square" lIns="68575" tIns="68575" rIns="68575" bIns="68575" anchor="t" anchorCtr="0">
            <a:noAutofit/>
          </a:bodyPr>
          <a:lstStyle/>
          <a:p>
            <a:pPr marR="0" lvl="0" algn="ctr" rtl="0">
              <a:lnSpc>
                <a:spcPct val="110000"/>
              </a:lnSpc>
              <a:spcBef>
                <a:spcPts val="0"/>
              </a:spcBef>
              <a:spcAft>
                <a:spcPts val="1200"/>
              </a:spcAft>
              <a:buClr>
                <a:srgbClr val="134087"/>
              </a:buClr>
            </a:pPr>
            <a:r>
              <a:rPr lang="en-US" sz="1600" dirty="0">
                <a:solidFill>
                  <a:srgbClr val="134087"/>
                </a:solidFill>
                <a:latin typeface="Montserrat"/>
                <a:ea typeface="Montserrat"/>
                <a:cs typeface="Montserrat"/>
                <a:sym typeface="Montserrat"/>
              </a:rPr>
              <a:t>Providing</a:t>
            </a:r>
            <a:r>
              <a:rPr lang="en-US" sz="1600" b="1" dirty="0">
                <a:solidFill>
                  <a:srgbClr val="134087"/>
                </a:solidFill>
                <a:latin typeface="Montserrat"/>
                <a:ea typeface="Montserrat"/>
                <a:cs typeface="Montserrat"/>
                <a:sym typeface="Montserrat"/>
              </a:rPr>
              <a:t> </a:t>
            </a:r>
            <a:r>
              <a:rPr lang="en-US" sz="1600" b="1" u="sng" dirty="0">
                <a:solidFill>
                  <a:srgbClr val="134087"/>
                </a:solidFill>
                <a:latin typeface="Montserrat"/>
                <a:ea typeface="Montserrat"/>
                <a:cs typeface="Montserrat"/>
                <a:sym typeface="Montserrat"/>
              </a:rPr>
              <a:t>reliable authentication</a:t>
            </a:r>
            <a:r>
              <a:rPr lang="en-US" sz="1600" u="sng" dirty="0">
                <a:solidFill>
                  <a:srgbClr val="134087"/>
                </a:solidFill>
                <a:latin typeface="Montserrat"/>
                <a:ea typeface="Montserrat"/>
                <a:cs typeface="Montserrat"/>
                <a:sym typeface="Montserrat"/>
              </a:rPr>
              <a:t> </a:t>
            </a:r>
            <a:r>
              <a:rPr lang="en-US" sz="1600" dirty="0">
                <a:solidFill>
                  <a:srgbClr val="134087"/>
                </a:solidFill>
                <a:latin typeface="Montserrat"/>
                <a:ea typeface="Montserrat"/>
                <a:cs typeface="Montserrat"/>
                <a:sym typeface="Montserrat"/>
              </a:rPr>
              <a:t>of an identity for secure and digital transactions</a:t>
            </a:r>
          </a:p>
        </p:txBody>
      </p:sp>
      <p:grpSp>
        <p:nvGrpSpPr>
          <p:cNvPr id="28" name="Group 27">
            <a:extLst>
              <a:ext uri="{FF2B5EF4-FFF2-40B4-BE49-F238E27FC236}">
                <a16:creationId xmlns:a16="http://schemas.microsoft.com/office/drawing/2014/main" id="{34CD8215-5227-4222-AB5B-BE1705C22BB6}"/>
              </a:ext>
            </a:extLst>
          </p:cNvPr>
          <p:cNvGrpSpPr/>
          <p:nvPr/>
        </p:nvGrpSpPr>
        <p:grpSpPr>
          <a:xfrm>
            <a:off x="1152425" y="1716965"/>
            <a:ext cx="2680011" cy="928957"/>
            <a:chOff x="1152425" y="1852865"/>
            <a:chExt cx="2680011" cy="928957"/>
          </a:xfrm>
        </p:grpSpPr>
        <p:sp>
          <p:nvSpPr>
            <p:cNvPr id="18" name="Google Shape;188;p38">
              <a:extLst>
                <a:ext uri="{FF2B5EF4-FFF2-40B4-BE49-F238E27FC236}">
                  <a16:creationId xmlns:a16="http://schemas.microsoft.com/office/drawing/2014/main" id="{5536BFBA-2B0B-429F-A8B8-C1E70F8C4A71}"/>
                </a:ext>
              </a:extLst>
            </p:cNvPr>
            <p:cNvSpPr txBox="1"/>
            <p:nvPr/>
          </p:nvSpPr>
          <p:spPr>
            <a:xfrm>
              <a:off x="1537140" y="1852865"/>
              <a:ext cx="1824602" cy="585667"/>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6600" b="1" dirty="0">
                  <a:solidFill>
                    <a:srgbClr val="B62121"/>
                  </a:solidFill>
                  <a:latin typeface="Aharoni" panose="02010803020104030203" pitchFamily="2" charset="-79"/>
                  <a:ea typeface="Montserrat"/>
                  <a:cs typeface="Aharoni" panose="02010803020104030203" pitchFamily="2" charset="-79"/>
                  <a:sym typeface="Montserrat"/>
                </a:rPr>
                <a:t>PSN</a:t>
              </a:r>
              <a:endParaRPr sz="6600" b="1" dirty="0">
                <a:solidFill>
                  <a:srgbClr val="B62121"/>
                </a:solidFill>
                <a:latin typeface="Aharoni" panose="02010803020104030203" pitchFamily="2" charset="-79"/>
                <a:ea typeface="Montserrat"/>
                <a:cs typeface="Aharoni" panose="02010803020104030203" pitchFamily="2" charset="-79"/>
                <a:sym typeface="Montserrat"/>
              </a:endParaRPr>
            </a:p>
          </p:txBody>
        </p:sp>
        <p:grpSp>
          <p:nvGrpSpPr>
            <p:cNvPr id="9" name="Group 8">
              <a:extLst>
                <a:ext uri="{FF2B5EF4-FFF2-40B4-BE49-F238E27FC236}">
                  <a16:creationId xmlns:a16="http://schemas.microsoft.com/office/drawing/2014/main" id="{91732BBA-BC2F-47B5-B3FF-CB9CCDC6FE04}"/>
                </a:ext>
              </a:extLst>
            </p:cNvPr>
            <p:cNvGrpSpPr/>
            <p:nvPr/>
          </p:nvGrpSpPr>
          <p:grpSpPr>
            <a:xfrm>
              <a:off x="1152425" y="2587914"/>
              <a:ext cx="2680011" cy="193908"/>
              <a:chOff x="1064795" y="2616868"/>
              <a:chExt cx="2680011" cy="193908"/>
            </a:xfrm>
          </p:grpSpPr>
          <p:sp>
            <p:nvSpPr>
              <p:cNvPr id="2" name="Rectangle: Rounded Corners 1">
                <a:extLst>
                  <a:ext uri="{FF2B5EF4-FFF2-40B4-BE49-F238E27FC236}">
                    <a16:creationId xmlns:a16="http://schemas.microsoft.com/office/drawing/2014/main" id="{0FE31738-C474-4DC6-A3BC-71A7D2DEF454}"/>
                  </a:ext>
                </a:extLst>
              </p:cNvPr>
              <p:cNvSpPr/>
              <p:nvPr/>
            </p:nvSpPr>
            <p:spPr>
              <a:xfrm>
                <a:off x="1064795" y="2616868"/>
                <a:ext cx="192505" cy="19250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10" name="Rectangle: Rounded Corners 9">
                <a:extLst>
                  <a:ext uri="{FF2B5EF4-FFF2-40B4-BE49-F238E27FC236}">
                    <a16:creationId xmlns:a16="http://schemas.microsoft.com/office/drawing/2014/main" id="{EDAFEE99-C98D-496E-9A7D-31164257303A}"/>
                  </a:ext>
                </a:extLst>
              </p:cNvPr>
              <p:cNvSpPr/>
              <p:nvPr/>
            </p:nvSpPr>
            <p:spPr>
              <a:xfrm>
                <a:off x="1272440" y="2618271"/>
                <a:ext cx="192505" cy="19250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11" name="Rectangle: Rounded Corners 10">
                <a:extLst>
                  <a:ext uri="{FF2B5EF4-FFF2-40B4-BE49-F238E27FC236}">
                    <a16:creationId xmlns:a16="http://schemas.microsoft.com/office/drawing/2014/main" id="{4A9D0768-D141-43E8-B8BA-2C83C1AB783A}"/>
                  </a:ext>
                </a:extLst>
              </p:cNvPr>
              <p:cNvSpPr/>
              <p:nvPr/>
            </p:nvSpPr>
            <p:spPr>
              <a:xfrm>
                <a:off x="1480085" y="2616868"/>
                <a:ext cx="192505" cy="19250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12" name="Rectangle: Rounded Corners 11">
                <a:extLst>
                  <a:ext uri="{FF2B5EF4-FFF2-40B4-BE49-F238E27FC236}">
                    <a16:creationId xmlns:a16="http://schemas.microsoft.com/office/drawing/2014/main" id="{676C50F5-99F7-41FD-A56E-D2AA06A07F4E}"/>
                  </a:ext>
                </a:extLst>
              </p:cNvPr>
              <p:cNvSpPr/>
              <p:nvPr/>
            </p:nvSpPr>
            <p:spPr>
              <a:xfrm>
                <a:off x="1687730" y="2616868"/>
                <a:ext cx="192505" cy="19250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14" name="Rectangle: Rounded Corners 13">
                <a:extLst>
                  <a:ext uri="{FF2B5EF4-FFF2-40B4-BE49-F238E27FC236}">
                    <a16:creationId xmlns:a16="http://schemas.microsoft.com/office/drawing/2014/main" id="{4A2B76DD-FBF8-4848-8083-DFFA0581C3F9}"/>
                  </a:ext>
                </a:extLst>
              </p:cNvPr>
              <p:cNvSpPr/>
              <p:nvPr/>
            </p:nvSpPr>
            <p:spPr>
              <a:xfrm>
                <a:off x="1998341" y="2616868"/>
                <a:ext cx="192505" cy="19250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15" name="Rectangle: Rounded Corners 14">
                <a:extLst>
                  <a:ext uri="{FF2B5EF4-FFF2-40B4-BE49-F238E27FC236}">
                    <a16:creationId xmlns:a16="http://schemas.microsoft.com/office/drawing/2014/main" id="{BA5069E9-EDAB-4341-BDBB-C701BE2460F2}"/>
                  </a:ext>
                </a:extLst>
              </p:cNvPr>
              <p:cNvSpPr/>
              <p:nvPr/>
            </p:nvSpPr>
            <p:spPr>
              <a:xfrm>
                <a:off x="2205986" y="2618271"/>
                <a:ext cx="192505" cy="19250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16" name="Rectangle: Rounded Corners 15">
                <a:extLst>
                  <a:ext uri="{FF2B5EF4-FFF2-40B4-BE49-F238E27FC236}">
                    <a16:creationId xmlns:a16="http://schemas.microsoft.com/office/drawing/2014/main" id="{01DC7515-B420-4715-8F3E-DE17E3025477}"/>
                  </a:ext>
                </a:extLst>
              </p:cNvPr>
              <p:cNvSpPr/>
              <p:nvPr/>
            </p:nvSpPr>
            <p:spPr>
              <a:xfrm>
                <a:off x="2413631" y="2616868"/>
                <a:ext cx="192505" cy="19250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17" name="Rectangle: Rounded Corners 16">
                <a:extLst>
                  <a:ext uri="{FF2B5EF4-FFF2-40B4-BE49-F238E27FC236}">
                    <a16:creationId xmlns:a16="http://schemas.microsoft.com/office/drawing/2014/main" id="{52124519-B576-4C04-A6F1-B5A4CF4D0970}"/>
                  </a:ext>
                </a:extLst>
              </p:cNvPr>
              <p:cNvSpPr/>
              <p:nvPr/>
            </p:nvSpPr>
            <p:spPr>
              <a:xfrm>
                <a:off x="2621276" y="2616868"/>
                <a:ext cx="192505" cy="19250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22" name="Rectangle: Rounded Corners 21">
                <a:extLst>
                  <a:ext uri="{FF2B5EF4-FFF2-40B4-BE49-F238E27FC236}">
                    <a16:creationId xmlns:a16="http://schemas.microsoft.com/office/drawing/2014/main" id="{CEE4160D-AA2F-4C92-AE1C-671D96A93FBD}"/>
                  </a:ext>
                </a:extLst>
              </p:cNvPr>
              <p:cNvSpPr/>
              <p:nvPr/>
            </p:nvSpPr>
            <p:spPr>
              <a:xfrm>
                <a:off x="2929366" y="2616868"/>
                <a:ext cx="192505" cy="19250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23" name="Rectangle: Rounded Corners 22">
                <a:extLst>
                  <a:ext uri="{FF2B5EF4-FFF2-40B4-BE49-F238E27FC236}">
                    <a16:creationId xmlns:a16="http://schemas.microsoft.com/office/drawing/2014/main" id="{3CDAF554-D5E9-4881-80E8-4A976DC3ADD6}"/>
                  </a:ext>
                </a:extLst>
              </p:cNvPr>
              <p:cNvSpPr/>
              <p:nvPr/>
            </p:nvSpPr>
            <p:spPr>
              <a:xfrm>
                <a:off x="3137011" y="2618271"/>
                <a:ext cx="192505" cy="19250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24" name="Rectangle: Rounded Corners 23">
                <a:extLst>
                  <a:ext uri="{FF2B5EF4-FFF2-40B4-BE49-F238E27FC236}">
                    <a16:creationId xmlns:a16="http://schemas.microsoft.com/office/drawing/2014/main" id="{7227D995-E180-4755-8BFA-1D143B3F71BE}"/>
                  </a:ext>
                </a:extLst>
              </p:cNvPr>
              <p:cNvSpPr/>
              <p:nvPr/>
            </p:nvSpPr>
            <p:spPr>
              <a:xfrm>
                <a:off x="3344656" y="2616868"/>
                <a:ext cx="192505" cy="19250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25" name="Rectangle: Rounded Corners 24">
                <a:extLst>
                  <a:ext uri="{FF2B5EF4-FFF2-40B4-BE49-F238E27FC236}">
                    <a16:creationId xmlns:a16="http://schemas.microsoft.com/office/drawing/2014/main" id="{6F4B5353-EA8A-4ED6-8657-33CDF37FB900}"/>
                  </a:ext>
                </a:extLst>
              </p:cNvPr>
              <p:cNvSpPr/>
              <p:nvPr/>
            </p:nvSpPr>
            <p:spPr>
              <a:xfrm>
                <a:off x="3552301" y="2616868"/>
                <a:ext cx="192505" cy="19250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cxnSp>
            <p:nvCxnSpPr>
              <p:cNvPr id="8" name="Straight Connector 7">
                <a:extLst>
                  <a:ext uri="{FF2B5EF4-FFF2-40B4-BE49-F238E27FC236}">
                    <a16:creationId xmlns:a16="http://schemas.microsoft.com/office/drawing/2014/main" id="{BC8AFE39-AD7B-4221-9C20-DDE6132E64B4}"/>
                  </a:ext>
                </a:extLst>
              </p:cNvPr>
              <p:cNvCxnSpPr/>
              <p:nvPr/>
            </p:nvCxnSpPr>
            <p:spPr>
              <a:xfrm>
                <a:off x="1909759" y="2716530"/>
                <a:ext cx="56201" cy="0"/>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2E0207E8-1C86-458B-A128-C842FC89C5AB}"/>
                  </a:ext>
                </a:extLst>
              </p:cNvPr>
              <p:cNvCxnSpPr/>
              <p:nvPr/>
            </p:nvCxnSpPr>
            <p:spPr>
              <a:xfrm>
                <a:off x="2846540" y="2716530"/>
                <a:ext cx="56201" cy="0"/>
              </a:xfrm>
              <a:prstGeom prst="line">
                <a:avLst/>
              </a:prstGeom>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427834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3"/>
          <p:cNvSpPr txBox="1"/>
          <p:nvPr/>
        </p:nvSpPr>
        <p:spPr>
          <a:xfrm>
            <a:off x="319812" y="832066"/>
            <a:ext cx="8587121" cy="4070134"/>
          </a:xfrm>
          <a:prstGeom prst="rect">
            <a:avLst/>
          </a:prstGeom>
          <a:noFill/>
          <a:ln w="38100" cap="flat" cmpd="sng">
            <a:solidFill>
              <a:schemeClr val="accent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Clr>
                <a:srgbClr val="000000"/>
              </a:buClr>
              <a:buSzPts val="1900"/>
              <a:buFont typeface="Arial"/>
              <a:buNone/>
            </a:pPr>
            <a:endParaRPr sz="1900" b="0" i="0" u="none" strike="noStrike" cap="none">
              <a:solidFill>
                <a:srgbClr val="134087"/>
              </a:solidFill>
              <a:latin typeface="Montserrat"/>
              <a:ea typeface="Montserrat"/>
              <a:cs typeface="Montserrat"/>
              <a:sym typeface="Montserrat"/>
            </a:endParaRPr>
          </a:p>
        </p:txBody>
      </p:sp>
      <p:sp>
        <p:nvSpPr>
          <p:cNvPr id="93" name="Google Shape;93;p3"/>
          <p:cNvSpPr/>
          <p:nvPr/>
        </p:nvSpPr>
        <p:spPr>
          <a:xfrm>
            <a:off x="2059237" y="4040645"/>
            <a:ext cx="4834538" cy="613611"/>
          </a:xfrm>
          <a:prstGeom prst="can">
            <a:avLst>
              <a:gd name="adj" fmla="val 25000"/>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lt1"/>
                </a:solidFill>
                <a:latin typeface="Arial"/>
                <a:ea typeface="Arial"/>
                <a:cs typeface="Arial"/>
                <a:sym typeface="Arial"/>
              </a:rPr>
              <a:t>PhilSys as a Platform</a:t>
            </a:r>
            <a:endParaRPr/>
          </a:p>
        </p:txBody>
      </p:sp>
      <p:sp>
        <p:nvSpPr>
          <p:cNvPr id="94" name="Google Shape;94;p3"/>
          <p:cNvSpPr/>
          <p:nvPr/>
        </p:nvSpPr>
        <p:spPr>
          <a:xfrm>
            <a:off x="1898321" y="2303565"/>
            <a:ext cx="1681732" cy="989078"/>
          </a:xfrm>
          <a:prstGeom prst="rect">
            <a:avLst/>
          </a:prstGeom>
          <a:solidFill>
            <a:srgbClr val="54813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200" b="1" i="0" u="none" strike="noStrike" cap="none">
                <a:solidFill>
                  <a:schemeClr val="lt1"/>
                </a:solidFill>
                <a:latin typeface="Arial"/>
                <a:ea typeface="Arial"/>
                <a:cs typeface="Arial"/>
                <a:sym typeface="Arial"/>
              </a:rPr>
              <a:t>1. </a:t>
            </a:r>
            <a:r>
              <a:rPr lang="en-US" sz="1200" b="1" i="0" u="sng" strike="noStrike" cap="none">
                <a:solidFill>
                  <a:schemeClr val="lt1"/>
                </a:solidFill>
                <a:latin typeface="Arial"/>
                <a:ea typeface="Arial"/>
                <a:cs typeface="Arial"/>
                <a:sym typeface="Arial"/>
              </a:rPr>
              <a:t>Increase access to services</a:t>
            </a:r>
            <a:r>
              <a:rPr lang="en-US" sz="1200" b="1" i="0" u="none" strike="noStrike" cap="none">
                <a:solidFill>
                  <a:schemeClr val="lt1"/>
                </a:solidFill>
                <a:latin typeface="Arial"/>
                <a:ea typeface="Arial"/>
                <a:cs typeface="Arial"/>
                <a:sym typeface="Arial"/>
              </a:rPr>
              <a:t> </a:t>
            </a:r>
            <a:r>
              <a:rPr lang="en-US" sz="1200" b="0" i="0" u="none" strike="noStrike" cap="none">
                <a:solidFill>
                  <a:schemeClr val="lt1"/>
                </a:solidFill>
                <a:latin typeface="Arial"/>
                <a:ea typeface="Arial"/>
                <a:cs typeface="Arial"/>
                <a:sym typeface="Arial"/>
              </a:rPr>
              <a:t>through a universally-available ID </a:t>
            </a:r>
            <a:endParaRPr/>
          </a:p>
        </p:txBody>
      </p:sp>
      <p:sp>
        <p:nvSpPr>
          <p:cNvPr id="95" name="Google Shape;95;p3"/>
          <p:cNvSpPr/>
          <p:nvPr/>
        </p:nvSpPr>
        <p:spPr>
          <a:xfrm>
            <a:off x="3635640" y="2303565"/>
            <a:ext cx="1681732" cy="989078"/>
          </a:xfrm>
          <a:prstGeom prst="rect">
            <a:avLst/>
          </a:prstGeom>
          <a:solidFill>
            <a:srgbClr val="54813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200" b="0" i="0" u="none" strike="noStrike" cap="none" dirty="0">
                <a:solidFill>
                  <a:schemeClr val="lt1"/>
                </a:solidFill>
                <a:latin typeface="Arial"/>
                <a:ea typeface="Arial"/>
                <a:cs typeface="Arial"/>
                <a:sym typeface="Arial"/>
              </a:rPr>
              <a:t>2. </a:t>
            </a:r>
            <a:r>
              <a:rPr lang="en-US" sz="1200" b="1" i="0" u="sng" strike="noStrike" cap="none" dirty="0">
                <a:solidFill>
                  <a:schemeClr val="lt1"/>
                </a:solidFill>
                <a:latin typeface="Arial"/>
                <a:ea typeface="Arial"/>
                <a:cs typeface="Arial"/>
                <a:sym typeface="Arial"/>
              </a:rPr>
              <a:t>Reduce fraud</a:t>
            </a:r>
            <a:r>
              <a:rPr lang="en-US" sz="1200" b="0" i="0" u="none" strike="noStrike" cap="none" dirty="0">
                <a:solidFill>
                  <a:schemeClr val="lt1"/>
                </a:solidFill>
                <a:latin typeface="Arial"/>
                <a:ea typeface="Arial"/>
                <a:cs typeface="Arial"/>
                <a:sym typeface="Arial"/>
              </a:rPr>
              <a:t> by cleaning databases of duplicate and fictitious records </a:t>
            </a:r>
            <a:endParaRPr dirty="0"/>
          </a:p>
        </p:txBody>
      </p:sp>
      <p:sp>
        <p:nvSpPr>
          <p:cNvPr id="96" name="Google Shape;96;p3"/>
          <p:cNvSpPr/>
          <p:nvPr/>
        </p:nvSpPr>
        <p:spPr>
          <a:xfrm>
            <a:off x="5372959" y="2302972"/>
            <a:ext cx="1681732" cy="989078"/>
          </a:xfrm>
          <a:prstGeom prst="rect">
            <a:avLst/>
          </a:prstGeom>
          <a:solidFill>
            <a:srgbClr val="54813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200" b="0" i="0" u="none" strike="noStrike" cap="none" dirty="0">
                <a:solidFill>
                  <a:schemeClr val="lt1"/>
                </a:solidFill>
                <a:latin typeface="Arial"/>
                <a:ea typeface="Arial"/>
                <a:cs typeface="Arial"/>
                <a:sym typeface="Arial"/>
              </a:rPr>
              <a:t>3. </a:t>
            </a:r>
            <a:r>
              <a:rPr lang="en-US" sz="1200" b="1" i="0" u="sng" strike="noStrike" cap="none" dirty="0">
                <a:solidFill>
                  <a:schemeClr val="lt1"/>
                </a:solidFill>
                <a:latin typeface="Arial"/>
                <a:ea typeface="Arial"/>
                <a:cs typeface="Arial"/>
                <a:sym typeface="Arial"/>
              </a:rPr>
              <a:t>Promote ease of doing business </a:t>
            </a:r>
            <a:r>
              <a:rPr lang="en-US" sz="1200" b="0" i="0" u="none" strike="noStrike" cap="none" dirty="0">
                <a:solidFill>
                  <a:schemeClr val="lt1"/>
                </a:solidFill>
                <a:latin typeface="Arial"/>
                <a:ea typeface="Arial"/>
                <a:cs typeface="Arial"/>
                <a:sym typeface="Arial"/>
              </a:rPr>
              <a:t>by reducing paperwork when proving ID</a:t>
            </a:r>
            <a:endParaRPr dirty="0"/>
          </a:p>
        </p:txBody>
      </p:sp>
      <p:cxnSp>
        <p:nvCxnSpPr>
          <p:cNvPr id="97" name="Google Shape;97;p3"/>
          <p:cNvCxnSpPr>
            <a:stCxn id="93" idx="1"/>
            <a:endCxn id="94" idx="2"/>
          </p:cNvCxnSpPr>
          <p:nvPr/>
        </p:nvCxnSpPr>
        <p:spPr>
          <a:xfrm rot="5400000" flipH="1">
            <a:off x="3233906" y="2798045"/>
            <a:ext cx="747900" cy="1737300"/>
          </a:xfrm>
          <a:prstGeom prst="bentConnector3">
            <a:avLst>
              <a:gd name="adj1" fmla="val 50000"/>
            </a:avLst>
          </a:prstGeom>
          <a:noFill/>
          <a:ln w="28575" cap="flat" cmpd="sng">
            <a:solidFill>
              <a:srgbClr val="7F7F7F"/>
            </a:solidFill>
            <a:prstDash val="dash"/>
            <a:round/>
            <a:headEnd type="none" w="sm" len="sm"/>
            <a:tailEnd type="triangle" w="med" len="med"/>
          </a:ln>
        </p:spPr>
      </p:cxnSp>
      <p:sp>
        <p:nvSpPr>
          <p:cNvPr id="98" name="Google Shape;98;p3"/>
          <p:cNvSpPr txBox="1"/>
          <p:nvPr/>
        </p:nvSpPr>
        <p:spPr>
          <a:xfrm>
            <a:off x="1219209" y="1119390"/>
            <a:ext cx="7001922" cy="1200318"/>
          </a:xfrm>
          <a:prstGeom prst="rect">
            <a:avLst/>
          </a:prstGeom>
          <a:noFill/>
          <a:ln>
            <a:noFill/>
          </a:ln>
        </p:spPr>
        <p:txBody>
          <a:bodyPr spcFirstLastPara="1" wrap="square" lIns="68575" tIns="68575" rIns="68575" bIns="68575" anchor="t" anchorCtr="0">
            <a:spAutoFit/>
          </a:bodyPr>
          <a:lstStyle/>
          <a:p>
            <a:pPr marL="0" marR="0" lvl="0" indent="0" algn="ctr" rtl="0">
              <a:lnSpc>
                <a:spcPct val="100000"/>
              </a:lnSpc>
              <a:spcBef>
                <a:spcPts val="0"/>
              </a:spcBef>
              <a:spcAft>
                <a:spcPts val="600"/>
              </a:spcAft>
              <a:buNone/>
            </a:pPr>
            <a:r>
              <a:rPr lang="en-US" sz="1600" b="0" i="0" u="none" strike="noStrike" cap="none">
                <a:solidFill>
                  <a:srgbClr val="548135"/>
                </a:solidFill>
                <a:latin typeface="Arial"/>
                <a:ea typeface="Arial"/>
                <a:cs typeface="Arial"/>
                <a:sym typeface="Arial"/>
              </a:rPr>
              <a:t>PhilSys </a:t>
            </a:r>
            <a:r>
              <a:rPr lang="en-US" sz="1600" b="1" i="1" u="none" strike="noStrike" cap="none">
                <a:solidFill>
                  <a:srgbClr val="548135"/>
                </a:solidFill>
                <a:latin typeface="Arial"/>
                <a:ea typeface="Arial"/>
                <a:cs typeface="Arial"/>
                <a:sym typeface="Arial"/>
              </a:rPr>
              <a:t>is </a:t>
            </a:r>
            <a:r>
              <a:rPr lang="en-US" sz="1600" b="0" i="0" u="none" strike="noStrike" cap="none">
                <a:solidFill>
                  <a:srgbClr val="548135"/>
                </a:solidFill>
                <a:latin typeface="Arial"/>
                <a:ea typeface="Arial"/>
                <a:cs typeface="Arial"/>
                <a:sym typeface="Arial"/>
              </a:rPr>
              <a:t>a </a:t>
            </a:r>
            <a:r>
              <a:rPr lang="en-US" sz="1600" b="1" i="1" u="sng" strike="noStrike" cap="none">
                <a:solidFill>
                  <a:srgbClr val="548135"/>
                </a:solidFill>
                <a:latin typeface="Arial"/>
                <a:ea typeface="Arial"/>
                <a:cs typeface="Arial"/>
                <a:sym typeface="Arial"/>
              </a:rPr>
              <a:t>secure, digital and interoperable platform</a:t>
            </a:r>
            <a:r>
              <a:rPr lang="en-US" sz="1600" b="0" i="1" u="none" strike="noStrike" cap="none">
                <a:solidFill>
                  <a:srgbClr val="548135"/>
                </a:solidFill>
                <a:latin typeface="Arial"/>
                <a:ea typeface="Arial"/>
                <a:cs typeface="Arial"/>
                <a:sym typeface="Arial"/>
              </a:rPr>
              <a:t> </a:t>
            </a:r>
            <a:r>
              <a:rPr lang="en-US" sz="1600" b="0" i="0" u="none" strike="noStrike" cap="none">
                <a:solidFill>
                  <a:srgbClr val="000000"/>
                </a:solidFill>
                <a:latin typeface="Arial"/>
                <a:ea typeface="Arial"/>
                <a:cs typeface="Arial"/>
                <a:sym typeface="Arial"/>
              </a:rPr>
              <a:t>that uses APIs and technology to allow service providers to securely and instantly verify their clients’ identity with high assurance, and to build their applications on top.</a:t>
            </a:r>
            <a:endParaRPr/>
          </a:p>
        </p:txBody>
      </p:sp>
      <p:cxnSp>
        <p:nvCxnSpPr>
          <p:cNvPr id="100" name="Google Shape;100;p3"/>
          <p:cNvCxnSpPr/>
          <p:nvPr/>
        </p:nvCxnSpPr>
        <p:spPr>
          <a:xfrm rot="10800000">
            <a:off x="4476506" y="3275515"/>
            <a:ext cx="0" cy="748002"/>
          </a:xfrm>
          <a:prstGeom prst="straightConnector1">
            <a:avLst/>
          </a:prstGeom>
          <a:noFill/>
          <a:ln w="28575" cap="flat" cmpd="sng">
            <a:solidFill>
              <a:srgbClr val="7F7F7F"/>
            </a:solidFill>
            <a:prstDash val="dash"/>
            <a:round/>
            <a:headEnd type="none" w="sm" len="sm"/>
            <a:tailEnd type="triangle" w="med" len="med"/>
          </a:ln>
        </p:spPr>
      </p:cxnSp>
      <p:sp>
        <p:nvSpPr>
          <p:cNvPr id="101" name="Google Shape;101;p3"/>
          <p:cNvSpPr txBox="1"/>
          <p:nvPr/>
        </p:nvSpPr>
        <p:spPr>
          <a:xfrm>
            <a:off x="155685" y="497902"/>
            <a:ext cx="5805962" cy="498000"/>
          </a:xfrm>
          <a:prstGeom prst="rect">
            <a:avLst/>
          </a:prstGeom>
          <a:solidFill>
            <a:srgbClr val="134087"/>
          </a:solid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800" b="1" i="0" u="none" strike="noStrike" cap="none">
                <a:solidFill>
                  <a:schemeClr val="lt1"/>
                </a:solidFill>
                <a:latin typeface="Montserrat"/>
                <a:ea typeface="Montserrat"/>
                <a:cs typeface="Montserrat"/>
                <a:sym typeface="Montserrat"/>
              </a:rPr>
              <a:t>PhilSys is designed as an enabling platform</a:t>
            </a:r>
            <a:endParaRPr sz="1800" b="1" i="0" u="none" strike="noStrike" cap="none">
              <a:solidFill>
                <a:schemeClr val="lt1"/>
              </a:solidFill>
              <a:latin typeface="Montserrat"/>
              <a:ea typeface="Montserrat"/>
              <a:cs typeface="Montserrat"/>
              <a:sym typeface="Montserrat"/>
            </a:endParaRPr>
          </a:p>
        </p:txBody>
      </p:sp>
      <p:cxnSp>
        <p:nvCxnSpPr>
          <p:cNvPr id="14" name="Connector: Elbow 13">
            <a:extLst>
              <a:ext uri="{FF2B5EF4-FFF2-40B4-BE49-F238E27FC236}">
                <a16:creationId xmlns:a16="http://schemas.microsoft.com/office/drawing/2014/main" id="{1F03BDE6-99B9-4F24-B8B4-F3785DF3BEC7}"/>
              </a:ext>
            </a:extLst>
          </p:cNvPr>
          <p:cNvCxnSpPr>
            <a:stCxn id="93" idx="0"/>
            <a:endCxn id="96" idx="2"/>
          </p:cNvCxnSpPr>
          <p:nvPr/>
        </p:nvCxnSpPr>
        <p:spPr>
          <a:xfrm rot="5400000" flipH="1" flipV="1">
            <a:off x="4894166" y="2874390"/>
            <a:ext cx="901998" cy="1737319"/>
          </a:xfrm>
          <a:prstGeom prst="bentConnector3">
            <a:avLst>
              <a:gd name="adj1" fmla="val 60609"/>
            </a:avLst>
          </a:prstGeom>
          <a:noFill/>
          <a:ln w="28575" cap="flat" cmpd="sng">
            <a:solidFill>
              <a:srgbClr val="7F7F7F"/>
            </a:solidFill>
            <a:prstDash val="dash"/>
            <a:round/>
            <a:headEnd type="none" w="sm" len="sm"/>
            <a:tailEnd type="triangle" w="med" len="med"/>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4"/>
          <p:cNvSpPr txBox="1"/>
          <p:nvPr/>
        </p:nvSpPr>
        <p:spPr>
          <a:xfrm>
            <a:off x="293199" y="649403"/>
            <a:ext cx="8557602" cy="4259922"/>
          </a:xfrm>
          <a:prstGeom prst="rect">
            <a:avLst/>
          </a:prstGeom>
          <a:noFill/>
          <a:ln w="38100" cap="flat" cmpd="sng">
            <a:solidFill>
              <a:schemeClr val="accent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None/>
            </a:pPr>
            <a:endParaRPr sz="1800" b="0" i="0" u="none" strike="noStrike" cap="none" dirty="0">
              <a:solidFill>
                <a:srgbClr val="134087"/>
              </a:solidFill>
              <a:latin typeface="Montserrat"/>
              <a:ea typeface="Montserrat"/>
              <a:cs typeface="Montserrat"/>
              <a:sym typeface="Montserrat"/>
            </a:endParaRPr>
          </a:p>
        </p:txBody>
      </p:sp>
      <p:sp>
        <p:nvSpPr>
          <p:cNvPr id="107" name="Google Shape;107;p4"/>
          <p:cNvSpPr txBox="1"/>
          <p:nvPr/>
        </p:nvSpPr>
        <p:spPr>
          <a:xfrm>
            <a:off x="155685" y="276773"/>
            <a:ext cx="5391676" cy="498000"/>
          </a:xfrm>
          <a:prstGeom prst="rect">
            <a:avLst/>
          </a:prstGeom>
          <a:solidFill>
            <a:srgbClr val="134087"/>
          </a:solid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US" sz="1800" b="1" i="0" u="none" strike="noStrike" cap="none">
                <a:solidFill>
                  <a:schemeClr val="lt1"/>
                </a:solidFill>
                <a:latin typeface="Montserrat"/>
                <a:ea typeface="Montserrat"/>
                <a:cs typeface="Montserrat"/>
                <a:sym typeface="Montserrat"/>
              </a:rPr>
              <a:t>PhilSys Credentials and Identifiers</a:t>
            </a:r>
            <a:endParaRPr sz="1800" b="1" i="0" u="none" strike="noStrike" cap="none">
              <a:solidFill>
                <a:schemeClr val="lt1"/>
              </a:solidFill>
              <a:latin typeface="Montserrat"/>
              <a:ea typeface="Montserrat"/>
              <a:cs typeface="Montserrat"/>
              <a:sym typeface="Montserrat"/>
            </a:endParaRPr>
          </a:p>
        </p:txBody>
      </p:sp>
      <p:sp>
        <p:nvSpPr>
          <p:cNvPr id="108" name="Google Shape;108;p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600">
                <a:latin typeface="Montserrat"/>
                <a:ea typeface="Montserrat"/>
                <a:cs typeface="Montserrat"/>
                <a:sym typeface="Montserrat"/>
              </a:rPr>
              <a:t>7</a:t>
            </a:fld>
            <a:endParaRPr sz="600">
              <a:latin typeface="Montserrat"/>
              <a:ea typeface="Montserrat"/>
              <a:cs typeface="Montserrat"/>
              <a:sym typeface="Montserrat"/>
            </a:endParaRPr>
          </a:p>
        </p:txBody>
      </p:sp>
      <p:sp>
        <p:nvSpPr>
          <p:cNvPr id="109" name="Google Shape;109;p4"/>
          <p:cNvSpPr txBox="1"/>
          <p:nvPr/>
        </p:nvSpPr>
        <p:spPr>
          <a:xfrm>
            <a:off x="957092" y="1947546"/>
            <a:ext cx="1579596" cy="623458"/>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US" sz="4400" b="1" i="0" u="none" strike="noStrike" cap="none">
                <a:solidFill>
                  <a:srgbClr val="B62121"/>
                </a:solidFill>
                <a:latin typeface="Montserrat"/>
                <a:ea typeface="Montserrat"/>
                <a:cs typeface="Montserrat"/>
                <a:sym typeface="Montserrat"/>
              </a:rPr>
              <a:t>PSN</a:t>
            </a:r>
            <a:endParaRPr/>
          </a:p>
        </p:txBody>
      </p:sp>
      <p:sp>
        <p:nvSpPr>
          <p:cNvPr id="110" name="Google Shape;110;p4"/>
          <p:cNvSpPr/>
          <p:nvPr/>
        </p:nvSpPr>
        <p:spPr>
          <a:xfrm>
            <a:off x="3985799" y="1858459"/>
            <a:ext cx="1204576"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1" i="0" u="none" strike="noStrike" cap="none">
                <a:solidFill>
                  <a:srgbClr val="134087"/>
                </a:solidFill>
                <a:latin typeface="Montserrat"/>
                <a:ea typeface="Montserrat"/>
                <a:cs typeface="Montserrat"/>
                <a:sym typeface="Montserrat"/>
              </a:rPr>
              <a:t>PhilID Card</a:t>
            </a:r>
            <a:endParaRPr/>
          </a:p>
        </p:txBody>
      </p:sp>
      <p:sp>
        <p:nvSpPr>
          <p:cNvPr id="111" name="Google Shape;111;p4"/>
          <p:cNvSpPr txBox="1"/>
          <p:nvPr/>
        </p:nvSpPr>
        <p:spPr>
          <a:xfrm>
            <a:off x="5391644" y="1058508"/>
            <a:ext cx="1223505" cy="623458"/>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US" sz="2800" b="1" i="0" u="none" strike="noStrike" cap="none">
                <a:solidFill>
                  <a:srgbClr val="B62121"/>
                </a:solidFill>
                <a:latin typeface="Montserrat"/>
                <a:ea typeface="Montserrat"/>
                <a:cs typeface="Montserrat"/>
                <a:sym typeface="Montserrat"/>
              </a:rPr>
              <a:t>PCN</a:t>
            </a:r>
            <a:endParaRPr/>
          </a:p>
        </p:txBody>
      </p:sp>
      <p:sp>
        <p:nvSpPr>
          <p:cNvPr id="112" name="Google Shape;112;p4"/>
          <p:cNvSpPr txBox="1"/>
          <p:nvPr/>
        </p:nvSpPr>
        <p:spPr>
          <a:xfrm>
            <a:off x="5394275" y="2477205"/>
            <a:ext cx="1223505" cy="623458"/>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US" sz="2000" b="1" i="0" u="none" strike="noStrike" cap="none">
                <a:solidFill>
                  <a:srgbClr val="B62121"/>
                </a:solidFill>
                <a:latin typeface="Montserrat"/>
                <a:ea typeface="Montserrat"/>
                <a:cs typeface="Montserrat"/>
                <a:sym typeface="Montserrat"/>
              </a:rPr>
              <a:t>Alyas PSN</a:t>
            </a:r>
            <a:endParaRPr/>
          </a:p>
        </p:txBody>
      </p:sp>
      <p:sp>
        <p:nvSpPr>
          <p:cNvPr id="113" name="Google Shape;113;p4"/>
          <p:cNvSpPr/>
          <p:nvPr/>
        </p:nvSpPr>
        <p:spPr>
          <a:xfrm>
            <a:off x="6549004" y="1274871"/>
            <a:ext cx="2214708" cy="1015663"/>
          </a:xfrm>
          <a:prstGeom prst="rect">
            <a:avLst/>
          </a:prstGeom>
          <a:noFill/>
          <a:ln>
            <a:noFill/>
          </a:ln>
        </p:spPr>
        <p:txBody>
          <a:bodyPr spcFirstLastPara="1" wrap="square" lIns="91425" tIns="45700" rIns="91425" bIns="45700" anchor="t" anchorCtr="0">
            <a:spAutoFit/>
          </a:bodyPr>
          <a:lstStyle/>
          <a:p>
            <a:pPr marL="171446" marR="0" lvl="0" indent="-171446" algn="l" rtl="0">
              <a:lnSpc>
                <a:spcPct val="100000"/>
              </a:lnSpc>
              <a:spcBef>
                <a:spcPts val="0"/>
              </a:spcBef>
              <a:spcAft>
                <a:spcPts val="0"/>
              </a:spcAft>
              <a:buClr>
                <a:srgbClr val="000000"/>
              </a:buClr>
              <a:buSzPts val="1000"/>
              <a:buFont typeface="Arial"/>
              <a:buChar char="•"/>
            </a:pPr>
            <a:r>
              <a:rPr lang="en-US" sz="1000" b="0" i="0" u="none" strike="noStrike" cap="none">
                <a:solidFill>
                  <a:srgbClr val="134087"/>
                </a:solidFill>
                <a:latin typeface="Montserrat"/>
                <a:ea typeface="Montserrat"/>
                <a:cs typeface="Montserrat"/>
                <a:sym typeface="Montserrat"/>
              </a:rPr>
              <a:t>Used for authentication</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134087"/>
                </a:solidFill>
                <a:latin typeface="Montserrat"/>
                <a:ea typeface="Montserrat"/>
                <a:cs typeface="Montserrat"/>
                <a:sym typeface="Montserrat"/>
              </a:rPr>
              <a:t>Printed clearly on and valid for the life  of the PhilID</a:t>
            </a:r>
            <a:endParaRPr sz="1000" b="0" i="0" u="none" strike="noStrike" cap="none">
              <a:solidFill>
                <a:srgbClr val="134087"/>
              </a:solidFill>
              <a:latin typeface="Montserrat"/>
              <a:ea typeface="Montserrat"/>
              <a:cs typeface="Montserrat"/>
              <a:sym typeface="Montserrat"/>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134087"/>
                </a:solidFill>
                <a:latin typeface="Montserrat"/>
                <a:ea typeface="Montserrat"/>
                <a:cs typeface="Montserrat"/>
                <a:sym typeface="Montserrat"/>
              </a:rPr>
              <a:t>Relationship is like ATM card and bank account numbers</a:t>
            </a:r>
            <a:endParaRPr/>
          </a:p>
        </p:txBody>
      </p:sp>
      <p:sp>
        <p:nvSpPr>
          <p:cNvPr id="114" name="Google Shape;114;p4"/>
          <p:cNvSpPr/>
          <p:nvPr/>
        </p:nvSpPr>
        <p:spPr>
          <a:xfrm>
            <a:off x="5319547" y="1530166"/>
            <a:ext cx="1367696" cy="4154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50" b="1" i="0" u="none" strike="noStrike" cap="none">
                <a:solidFill>
                  <a:srgbClr val="134087"/>
                </a:solidFill>
                <a:latin typeface="Montserrat"/>
                <a:ea typeface="Montserrat"/>
                <a:cs typeface="Montserrat"/>
                <a:sym typeface="Montserrat"/>
              </a:rPr>
              <a:t>PhilSys Card Number</a:t>
            </a:r>
            <a:endParaRPr/>
          </a:p>
        </p:txBody>
      </p:sp>
      <p:sp>
        <p:nvSpPr>
          <p:cNvPr id="115" name="Google Shape;115;p4"/>
          <p:cNvSpPr/>
          <p:nvPr/>
        </p:nvSpPr>
        <p:spPr>
          <a:xfrm>
            <a:off x="628499" y="2571751"/>
            <a:ext cx="2246862" cy="16389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1" i="0" u="none" strike="noStrike" cap="none">
                <a:solidFill>
                  <a:srgbClr val="134087"/>
                </a:solidFill>
                <a:latin typeface="Montserrat"/>
                <a:ea typeface="Montserrat"/>
                <a:cs typeface="Montserrat"/>
                <a:sym typeface="Montserrat"/>
              </a:rPr>
              <a:t>PhilSys Number</a:t>
            </a:r>
            <a:endParaRPr/>
          </a:p>
          <a:p>
            <a:pPr marL="171446" marR="0" lvl="0" indent="-171446" algn="l" rtl="0">
              <a:lnSpc>
                <a:spcPct val="100000"/>
              </a:lnSpc>
              <a:spcBef>
                <a:spcPts val="600"/>
              </a:spcBef>
              <a:spcAft>
                <a:spcPts val="0"/>
              </a:spcAft>
              <a:buClr>
                <a:srgbClr val="000000"/>
              </a:buClr>
              <a:buSzPts val="1050"/>
              <a:buFont typeface="Arial"/>
              <a:buChar char="•"/>
            </a:pPr>
            <a:r>
              <a:rPr lang="en-US" sz="1050" b="0" i="0" u="none" strike="noStrike" cap="none">
                <a:solidFill>
                  <a:srgbClr val="134087"/>
                </a:solidFill>
                <a:latin typeface="Montserrat"/>
                <a:ea typeface="Montserrat"/>
                <a:cs typeface="Montserrat"/>
                <a:sym typeface="Montserrat"/>
              </a:rPr>
              <a:t>Permanent 12-digit number</a:t>
            </a:r>
            <a:endParaRPr/>
          </a:p>
          <a:p>
            <a:pPr marL="171446" marR="0" lvl="0" indent="-171446" algn="l" rtl="0">
              <a:lnSpc>
                <a:spcPct val="100000"/>
              </a:lnSpc>
              <a:spcBef>
                <a:spcPts val="600"/>
              </a:spcBef>
              <a:spcAft>
                <a:spcPts val="0"/>
              </a:spcAft>
              <a:buClr>
                <a:srgbClr val="000000"/>
              </a:buClr>
              <a:buSzPts val="1050"/>
              <a:buFont typeface="Arial"/>
              <a:buChar char="•"/>
            </a:pPr>
            <a:r>
              <a:rPr lang="en-US" sz="1050" b="1" i="0" u="none" strike="noStrike" cap="none">
                <a:solidFill>
                  <a:srgbClr val="134087"/>
                </a:solidFill>
                <a:latin typeface="Montserrat"/>
                <a:ea typeface="Montserrat"/>
                <a:cs typeface="Montserrat"/>
                <a:sym typeface="Montserrat"/>
              </a:rPr>
              <a:t>Kept private: </a:t>
            </a:r>
            <a:r>
              <a:rPr lang="en-US" sz="1050" b="0" i="0" u="none" strike="noStrike" cap="none">
                <a:solidFill>
                  <a:srgbClr val="134087"/>
                </a:solidFill>
                <a:latin typeface="Montserrat"/>
                <a:ea typeface="Montserrat"/>
                <a:cs typeface="Montserrat"/>
                <a:sym typeface="Montserrat"/>
              </a:rPr>
              <a:t>Not intended to be collected or used for transactions</a:t>
            </a:r>
            <a:endParaRPr/>
          </a:p>
          <a:p>
            <a:pPr marL="171446" marR="0" lvl="0" indent="-171446" algn="l" rtl="0">
              <a:lnSpc>
                <a:spcPct val="100000"/>
              </a:lnSpc>
              <a:spcBef>
                <a:spcPts val="600"/>
              </a:spcBef>
              <a:spcAft>
                <a:spcPts val="0"/>
              </a:spcAft>
              <a:buClr>
                <a:srgbClr val="000000"/>
              </a:buClr>
              <a:buSzPts val="1050"/>
              <a:buFont typeface="Arial"/>
              <a:buChar char="•"/>
            </a:pPr>
            <a:r>
              <a:rPr lang="en-US" sz="1050" b="0" i="0" u="none" strike="noStrike" cap="none">
                <a:solidFill>
                  <a:srgbClr val="134087"/>
                </a:solidFill>
                <a:latin typeface="Montserrat"/>
                <a:ea typeface="Montserrat"/>
                <a:cs typeface="Montserrat"/>
                <a:sym typeface="Montserrat"/>
              </a:rPr>
              <a:t>Microprinted on PhilID to allow holders to retrieve if and when needed</a:t>
            </a:r>
            <a:endParaRPr/>
          </a:p>
        </p:txBody>
      </p:sp>
      <p:pic>
        <p:nvPicPr>
          <p:cNvPr id="116" name="Google Shape;116;p4" descr="Icon&#10;&#10;Description automatically generated"/>
          <p:cNvPicPr preferRelativeResize="0"/>
          <p:nvPr/>
        </p:nvPicPr>
        <p:blipFill rotWithShape="1">
          <a:blip r:embed="rId3">
            <a:alphaModFix/>
          </a:blip>
          <a:srcRect/>
          <a:stretch/>
        </p:blipFill>
        <p:spPr>
          <a:xfrm>
            <a:off x="4332270" y="3747794"/>
            <a:ext cx="571792" cy="571792"/>
          </a:xfrm>
          <a:prstGeom prst="rect">
            <a:avLst/>
          </a:prstGeom>
          <a:noFill/>
          <a:ln>
            <a:noFill/>
          </a:ln>
        </p:spPr>
      </p:pic>
      <p:sp>
        <p:nvSpPr>
          <p:cNvPr id="117" name="Google Shape;117;p4"/>
          <p:cNvSpPr/>
          <p:nvPr/>
        </p:nvSpPr>
        <p:spPr>
          <a:xfrm>
            <a:off x="3512513" y="4366469"/>
            <a:ext cx="2118976"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1" i="0" u="none" strike="noStrike" cap="none">
                <a:solidFill>
                  <a:srgbClr val="134087"/>
                </a:solidFill>
                <a:latin typeface="Montserrat"/>
                <a:ea typeface="Montserrat"/>
                <a:cs typeface="Montserrat"/>
                <a:sym typeface="Montserrat"/>
              </a:rPr>
              <a:t>Seeded in databases</a:t>
            </a:r>
            <a:endParaRPr/>
          </a:p>
        </p:txBody>
      </p:sp>
      <p:sp>
        <p:nvSpPr>
          <p:cNvPr id="118" name="Google Shape;118;p4"/>
          <p:cNvSpPr txBox="1"/>
          <p:nvPr/>
        </p:nvSpPr>
        <p:spPr>
          <a:xfrm>
            <a:off x="5323283" y="3696128"/>
            <a:ext cx="1365489" cy="623458"/>
          </a:xfrm>
          <a:prstGeom prst="rect">
            <a:avLst/>
          </a:prstGeom>
          <a:solidFill>
            <a:schemeClr val="lt1"/>
          </a:solid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US" sz="1600" b="1" i="0" u="none" strike="noStrike" cap="none">
                <a:solidFill>
                  <a:srgbClr val="B62121"/>
                </a:solidFill>
                <a:latin typeface="Montserrat"/>
                <a:ea typeface="Montserrat"/>
                <a:cs typeface="Montserrat"/>
                <a:sym typeface="Montserrat"/>
              </a:rPr>
              <a:t>Back-end tokens</a:t>
            </a:r>
            <a:endParaRPr/>
          </a:p>
        </p:txBody>
      </p:sp>
      <p:sp>
        <p:nvSpPr>
          <p:cNvPr id="119" name="Google Shape;119;p4"/>
          <p:cNvSpPr/>
          <p:nvPr/>
        </p:nvSpPr>
        <p:spPr>
          <a:xfrm>
            <a:off x="6549004" y="3756690"/>
            <a:ext cx="2214708" cy="553998"/>
          </a:xfrm>
          <a:prstGeom prst="rect">
            <a:avLst/>
          </a:prstGeom>
          <a:solidFill>
            <a:schemeClr val="lt1"/>
          </a:solidFill>
          <a:ln>
            <a:noFill/>
          </a:ln>
        </p:spPr>
        <p:txBody>
          <a:bodyPr spcFirstLastPara="1" wrap="square" lIns="91425" tIns="45700" rIns="91425" bIns="45700" anchor="t" anchorCtr="0">
            <a:spAutoFit/>
          </a:bodyPr>
          <a:lstStyle/>
          <a:p>
            <a:pPr marL="171446" marR="0" lvl="0" indent="-171446" algn="l" rtl="0">
              <a:lnSpc>
                <a:spcPct val="100000"/>
              </a:lnSpc>
              <a:spcBef>
                <a:spcPts val="0"/>
              </a:spcBef>
              <a:spcAft>
                <a:spcPts val="0"/>
              </a:spcAft>
              <a:buClr>
                <a:srgbClr val="000000"/>
              </a:buClr>
              <a:buSzPts val="1000"/>
              <a:buFont typeface="Arial"/>
              <a:buChar char="•"/>
            </a:pPr>
            <a:r>
              <a:rPr lang="en-US" sz="1000" b="0" i="0" u="none" strike="noStrike" cap="none">
                <a:solidFill>
                  <a:srgbClr val="134087"/>
                </a:solidFill>
                <a:latin typeface="Montserrat"/>
                <a:ea typeface="Montserrat"/>
                <a:cs typeface="Montserrat"/>
                <a:sym typeface="Montserrat"/>
              </a:rPr>
              <a:t>Generated and seeded in databases through back-end process</a:t>
            </a:r>
            <a:endParaRPr/>
          </a:p>
        </p:txBody>
      </p:sp>
      <p:cxnSp>
        <p:nvCxnSpPr>
          <p:cNvPr id="120" name="Google Shape;120;p4"/>
          <p:cNvCxnSpPr>
            <a:stCxn id="109" idx="3"/>
            <a:endCxn id="116" idx="1"/>
          </p:cNvCxnSpPr>
          <p:nvPr/>
        </p:nvCxnSpPr>
        <p:spPr>
          <a:xfrm>
            <a:off x="2536688" y="2259275"/>
            <a:ext cx="1795500" cy="1774500"/>
          </a:xfrm>
          <a:prstGeom prst="bentConnector3">
            <a:avLst>
              <a:gd name="adj1" fmla="val 50002"/>
            </a:avLst>
          </a:prstGeom>
          <a:noFill/>
          <a:ln w="9525" cap="flat" cmpd="sng">
            <a:solidFill>
              <a:srgbClr val="A1A1A1"/>
            </a:solidFill>
            <a:prstDash val="solid"/>
            <a:round/>
            <a:headEnd type="none" w="sm" len="sm"/>
            <a:tailEnd type="triangle" w="med" len="med"/>
          </a:ln>
        </p:spPr>
      </p:cxnSp>
      <p:cxnSp>
        <p:nvCxnSpPr>
          <p:cNvPr id="121" name="Google Shape;121;p4"/>
          <p:cNvCxnSpPr>
            <a:stCxn id="109" idx="3"/>
            <a:endCxn id="122" idx="1"/>
          </p:cNvCxnSpPr>
          <p:nvPr/>
        </p:nvCxnSpPr>
        <p:spPr>
          <a:xfrm>
            <a:off x="2536688" y="2259275"/>
            <a:ext cx="1860600" cy="474000"/>
          </a:xfrm>
          <a:prstGeom prst="bentConnector3">
            <a:avLst>
              <a:gd name="adj1" fmla="val 48360"/>
            </a:avLst>
          </a:prstGeom>
          <a:noFill/>
          <a:ln w="9525" cap="flat" cmpd="sng">
            <a:solidFill>
              <a:srgbClr val="A1A1A1"/>
            </a:solidFill>
            <a:prstDash val="solid"/>
            <a:round/>
            <a:headEnd type="none" w="sm" len="sm"/>
            <a:tailEnd type="triangle" w="med" len="med"/>
          </a:ln>
        </p:spPr>
      </p:cxnSp>
      <p:cxnSp>
        <p:nvCxnSpPr>
          <p:cNvPr id="123" name="Google Shape;123;p4"/>
          <p:cNvCxnSpPr>
            <a:stCxn id="109" idx="3"/>
            <a:endCxn id="124" idx="1"/>
          </p:cNvCxnSpPr>
          <p:nvPr/>
        </p:nvCxnSpPr>
        <p:spPr>
          <a:xfrm rot="10800000" flipH="1">
            <a:off x="2536688" y="1256975"/>
            <a:ext cx="1631400" cy="1002300"/>
          </a:xfrm>
          <a:prstGeom prst="bentConnector3">
            <a:avLst>
              <a:gd name="adj1" fmla="val 55141"/>
            </a:avLst>
          </a:prstGeom>
          <a:noFill/>
          <a:ln w="9525" cap="flat" cmpd="sng">
            <a:solidFill>
              <a:srgbClr val="A1A1A1"/>
            </a:solidFill>
            <a:prstDash val="solid"/>
            <a:round/>
            <a:headEnd type="none" w="sm" len="sm"/>
            <a:tailEnd type="triangle" w="med" len="med"/>
          </a:ln>
        </p:spPr>
      </p:cxnSp>
      <p:pic>
        <p:nvPicPr>
          <p:cNvPr id="122" name="Google Shape;122;p4"/>
          <p:cNvPicPr preferRelativeResize="0"/>
          <p:nvPr/>
        </p:nvPicPr>
        <p:blipFill rotWithShape="1">
          <a:blip r:embed="rId4">
            <a:alphaModFix/>
          </a:blip>
          <a:srcRect/>
          <a:stretch/>
        </p:blipFill>
        <p:spPr>
          <a:xfrm rot="591226">
            <a:off x="4394338" y="2386959"/>
            <a:ext cx="387499" cy="758758"/>
          </a:xfrm>
          <a:prstGeom prst="rect">
            <a:avLst/>
          </a:prstGeom>
          <a:noFill/>
          <a:ln>
            <a:noFill/>
          </a:ln>
        </p:spPr>
      </p:pic>
      <p:sp>
        <p:nvSpPr>
          <p:cNvPr id="125" name="Google Shape;125;p4"/>
          <p:cNvSpPr/>
          <p:nvPr/>
        </p:nvSpPr>
        <p:spPr>
          <a:xfrm>
            <a:off x="3749954" y="3204461"/>
            <a:ext cx="1676266"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1" i="0" u="none" strike="noStrike" cap="none">
                <a:solidFill>
                  <a:srgbClr val="134087"/>
                </a:solidFill>
                <a:latin typeface="Montserrat"/>
                <a:ea typeface="Montserrat"/>
                <a:cs typeface="Montserrat"/>
                <a:sym typeface="Montserrat"/>
              </a:rPr>
              <a:t>PhilSys Mobile App</a:t>
            </a:r>
            <a:endParaRPr/>
          </a:p>
        </p:txBody>
      </p:sp>
      <p:sp>
        <p:nvSpPr>
          <p:cNvPr id="126" name="Google Shape;126;p4"/>
          <p:cNvSpPr/>
          <p:nvPr/>
        </p:nvSpPr>
        <p:spPr>
          <a:xfrm>
            <a:off x="5508823" y="719954"/>
            <a:ext cx="1367696"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Montserrat"/>
                <a:ea typeface="Montserrat"/>
                <a:cs typeface="Montserrat"/>
                <a:sym typeface="Montserrat"/>
              </a:rPr>
              <a:t>Tokens</a:t>
            </a:r>
            <a:endParaRPr/>
          </a:p>
        </p:txBody>
      </p:sp>
      <p:grpSp>
        <p:nvGrpSpPr>
          <p:cNvPr id="127" name="Google Shape;127;p4"/>
          <p:cNvGrpSpPr/>
          <p:nvPr/>
        </p:nvGrpSpPr>
        <p:grpSpPr>
          <a:xfrm>
            <a:off x="4168164" y="1042259"/>
            <a:ext cx="906756" cy="749625"/>
            <a:chOff x="10410222" y="-1391570"/>
            <a:chExt cx="1015968" cy="839912"/>
          </a:xfrm>
        </p:grpSpPr>
        <p:pic>
          <p:nvPicPr>
            <p:cNvPr id="128" name="Google Shape;128;p4"/>
            <p:cNvPicPr preferRelativeResize="0"/>
            <p:nvPr/>
          </p:nvPicPr>
          <p:blipFill rotWithShape="1">
            <a:blip r:embed="rId5">
              <a:alphaModFix/>
            </a:blip>
            <a:srcRect/>
            <a:stretch/>
          </p:blipFill>
          <p:spPr>
            <a:xfrm>
              <a:off x="10657872" y="-1034996"/>
              <a:ext cx="768318" cy="483338"/>
            </a:xfrm>
            <a:prstGeom prst="rect">
              <a:avLst/>
            </a:prstGeom>
            <a:noFill/>
            <a:ln>
              <a:noFill/>
            </a:ln>
          </p:spPr>
        </p:pic>
        <p:pic>
          <p:nvPicPr>
            <p:cNvPr id="124" name="Google Shape;124;p4"/>
            <p:cNvPicPr preferRelativeResize="0"/>
            <p:nvPr/>
          </p:nvPicPr>
          <p:blipFill rotWithShape="1">
            <a:blip r:embed="rId6">
              <a:alphaModFix/>
            </a:blip>
            <a:srcRect/>
            <a:stretch/>
          </p:blipFill>
          <p:spPr>
            <a:xfrm>
              <a:off x="10410222" y="-1391570"/>
              <a:ext cx="768318" cy="481393"/>
            </a:xfrm>
            <a:prstGeom prst="rect">
              <a:avLst/>
            </a:prstGeom>
            <a:noFill/>
            <a:ln>
              <a:noFill/>
            </a:ln>
          </p:spPr>
        </p:pic>
      </p:grpSp>
      <p:sp>
        <p:nvSpPr>
          <p:cNvPr id="129" name="Google Shape;129;p4"/>
          <p:cNvSpPr/>
          <p:nvPr/>
        </p:nvSpPr>
        <p:spPr>
          <a:xfrm>
            <a:off x="6549004" y="2485499"/>
            <a:ext cx="2214708" cy="1015663"/>
          </a:xfrm>
          <a:prstGeom prst="rect">
            <a:avLst/>
          </a:prstGeom>
          <a:noFill/>
          <a:ln>
            <a:noFill/>
          </a:ln>
        </p:spPr>
        <p:txBody>
          <a:bodyPr spcFirstLastPara="1" wrap="square" lIns="91425" tIns="45700" rIns="91425" bIns="45700" anchor="t" anchorCtr="0">
            <a:spAutoFit/>
          </a:bodyPr>
          <a:lstStyle/>
          <a:p>
            <a:pPr marL="171446" marR="0" lvl="0" indent="-171446" algn="l" rtl="0">
              <a:lnSpc>
                <a:spcPct val="100000"/>
              </a:lnSpc>
              <a:spcBef>
                <a:spcPts val="0"/>
              </a:spcBef>
              <a:spcAft>
                <a:spcPts val="0"/>
              </a:spcAft>
              <a:buClr>
                <a:srgbClr val="000000"/>
              </a:buClr>
              <a:buSzPts val="1000"/>
              <a:buFont typeface="Arial"/>
              <a:buChar char="•"/>
            </a:pPr>
            <a:r>
              <a:rPr lang="en-US" sz="1000" b="0" i="0" u="none" strike="noStrike" cap="none" dirty="0">
                <a:solidFill>
                  <a:srgbClr val="134087"/>
                </a:solidFill>
                <a:latin typeface="Montserrat"/>
                <a:ea typeface="Montserrat"/>
                <a:cs typeface="Montserrat"/>
                <a:sym typeface="Montserrat"/>
              </a:rPr>
              <a:t>Used for authentication</a:t>
            </a:r>
            <a:endParaRPr dirty="0"/>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dirty="0">
                <a:solidFill>
                  <a:srgbClr val="134087"/>
                </a:solidFill>
                <a:latin typeface="Montserrat"/>
                <a:ea typeface="Montserrat"/>
                <a:cs typeface="Montserrat"/>
                <a:sym typeface="Montserrat"/>
              </a:rPr>
              <a:t>Generated by the holder for a via app or portal</a:t>
            </a:r>
            <a:endParaRPr dirty="0"/>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dirty="0">
                <a:solidFill>
                  <a:srgbClr val="134087"/>
                </a:solidFill>
                <a:latin typeface="Montserrat"/>
                <a:ea typeface="Montserrat"/>
                <a:cs typeface="Montserrat"/>
                <a:sym typeface="Montserrat"/>
              </a:rPr>
              <a:t>Similar to virtual credit card numbers</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5"/>
          <p:cNvSpPr txBox="1"/>
          <p:nvPr/>
        </p:nvSpPr>
        <p:spPr>
          <a:xfrm>
            <a:off x="293199" y="608056"/>
            <a:ext cx="8557602" cy="4259922"/>
          </a:xfrm>
          <a:prstGeom prst="rect">
            <a:avLst/>
          </a:prstGeom>
          <a:noFill/>
          <a:ln w="38100" cap="flat" cmpd="sng">
            <a:solidFill>
              <a:schemeClr val="accent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None/>
            </a:pPr>
            <a:endParaRPr sz="1900" b="0" i="0" u="none" strike="noStrike" cap="none">
              <a:solidFill>
                <a:srgbClr val="134087"/>
              </a:solidFill>
              <a:latin typeface="Montserrat"/>
              <a:ea typeface="Montserrat"/>
              <a:cs typeface="Montserrat"/>
              <a:sym typeface="Montserrat"/>
            </a:endParaRPr>
          </a:p>
        </p:txBody>
      </p:sp>
      <p:sp>
        <p:nvSpPr>
          <p:cNvPr id="135" name="Google Shape;135;p5"/>
          <p:cNvSpPr txBox="1"/>
          <p:nvPr/>
        </p:nvSpPr>
        <p:spPr>
          <a:xfrm>
            <a:off x="155685" y="201561"/>
            <a:ext cx="7150889" cy="648424"/>
          </a:xfrm>
          <a:prstGeom prst="rect">
            <a:avLst/>
          </a:prstGeom>
          <a:solidFill>
            <a:srgbClr val="134087"/>
          </a:solid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US" sz="1800" b="1" i="0" u="none" strike="noStrike" cap="none">
                <a:solidFill>
                  <a:schemeClr val="lt1"/>
                </a:solidFill>
                <a:latin typeface="Montserrat"/>
                <a:ea typeface="Montserrat"/>
                <a:cs typeface="Montserrat"/>
                <a:sym typeface="Montserrat"/>
              </a:rPr>
              <a:t>PhilSys Credentials</a:t>
            </a:r>
            <a:endParaRPr sz="1800" b="1" i="0" u="none" strike="noStrike" cap="none">
              <a:solidFill>
                <a:schemeClr val="lt1"/>
              </a:solidFill>
              <a:latin typeface="Montserrat"/>
              <a:ea typeface="Montserrat"/>
              <a:cs typeface="Montserrat"/>
              <a:sym typeface="Montserrat"/>
            </a:endParaRPr>
          </a:p>
        </p:txBody>
      </p:sp>
      <p:pic>
        <p:nvPicPr>
          <p:cNvPr id="136" name="Google Shape;136;p5"/>
          <p:cNvPicPr preferRelativeResize="0"/>
          <p:nvPr/>
        </p:nvPicPr>
        <p:blipFill rotWithShape="1">
          <a:blip r:embed="rId3">
            <a:alphaModFix/>
          </a:blip>
          <a:srcRect/>
          <a:stretch/>
        </p:blipFill>
        <p:spPr>
          <a:xfrm>
            <a:off x="521435" y="1252007"/>
            <a:ext cx="2454993" cy="1538186"/>
          </a:xfrm>
          <a:prstGeom prst="rect">
            <a:avLst/>
          </a:prstGeom>
          <a:noFill/>
          <a:ln>
            <a:noFill/>
          </a:ln>
        </p:spPr>
      </p:pic>
      <p:pic>
        <p:nvPicPr>
          <p:cNvPr id="137" name="Google Shape;137;p5"/>
          <p:cNvPicPr preferRelativeResize="0"/>
          <p:nvPr/>
        </p:nvPicPr>
        <p:blipFill rotWithShape="1">
          <a:blip r:embed="rId4">
            <a:alphaModFix/>
          </a:blip>
          <a:srcRect/>
          <a:stretch/>
        </p:blipFill>
        <p:spPr>
          <a:xfrm>
            <a:off x="521435" y="3023166"/>
            <a:ext cx="2454993" cy="1544401"/>
          </a:xfrm>
          <a:prstGeom prst="rect">
            <a:avLst/>
          </a:prstGeom>
          <a:noFill/>
          <a:ln>
            <a:noFill/>
          </a:ln>
        </p:spPr>
      </p:pic>
      <p:grpSp>
        <p:nvGrpSpPr>
          <p:cNvPr id="138" name="Google Shape;138;p5"/>
          <p:cNvGrpSpPr/>
          <p:nvPr/>
        </p:nvGrpSpPr>
        <p:grpSpPr>
          <a:xfrm>
            <a:off x="6792315" y="1252007"/>
            <a:ext cx="1647800" cy="3283438"/>
            <a:chOff x="8105021" y="1375650"/>
            <a:chExt cx="2197067" cy="4377917"/>
          </a:xfrm>
        </p:grpSpPr>
        <p:pic>
          <p:nvPicPr>
            <p:cNvPr id="139" name="Google Shape;139;p5" descr="Download How Does It Work - Blank Mobile Phone Screen PNG Image with No  Background - PNGkey.com"/>
            <p:cNvPicPr preferRelativeResize="0"/>
            <p:nvPr/>
          </p:nvPicPr>
          <p:blipFill rotWithShape="1">
            <a:blip r:embed="rId5">
              <a:alphaModFix/>
            </a:blip>
            <a:srcRect/>
            <a:stretch/>
          </p:blipFill>
          <p:spPr>
            <a:xfrm>
              <a:off x="8105021" y="1375650"/>
              <a:ext cx="2197067" cy="4377917"/>
            </a:xfrm>
            <a:prstGeom prst="rect">
              <a:avLst/>
            </a:prstGeom>
            <a:noFill/>
            <a:ln>
              <a:noFill/>
            </a:ln>
          </p:spPr>
        </p:pic>
        <p:pic>
          <p:nvPicPr>
            <p:cNvPr id="140" name="Google Shape;140;p5"/>
            <p:cNvPicPr preferRelativeResize="0"/>
            <p:nvPr/>
          </p:nvPicPr>
          <p:blipFill rotWithShape="1">
            <a:blip r:embed="rId4">
              <a:alphaModFix/>
            </a:blip>
            <a:srcRect l="48004" t="6175" r="3817" b="17241"/>
            <a:stretch/>
          </p:blipFill>
          <p:spPr>
            <a:xfrm>
              <a:off x="8569801" y="3259333"/>
              <a:ext cx="1292929" cy="1292931"/>
            </a:xfrm>
            <a:prstGeom prst="rect">
              <a:avLst/>
            </a:prstGeom>
            <a:noFill/>
            <a:ln>
              <a:noFill/>
            </a:ln>
          </p:spPr>
        </p:pic>
        <p:grpSp>
          <p:nvGrpSpPr>
            <p:cNvPr id="141" name="Google Shape;141;p5"/>
            <p:cNvGrpSpPr/>
            <p:nvPr/>
          </p:nvGrpSpPr>
          <p:grpSpPr>
            <a:xfrm>
              <a:off x="8213322" y="1846991"/>
              <a:ext cx="1994015" cy="266740"/>
              <a:chOff x="11932696" y="834741"/>
              <a:chExt cx="1495511" cy="200055"/>
            </a:xfrm>
          </p:grpSpPr>
          <p:sp>
            <p:nvSpPr>
              <p:cNvPr id="142" name="Google Shape;142;p5"/>
              <p:cNvSpPr/>
              <p:nvPr/>
            </p:nvSpPr>
            <p:spPr>
              <a:xfrm>
                <a:off x="11932696" y="842997"/>
                <a:ext cx="1495511" cy="151562"/>
              </a:xfrm>
              <a:prstGeom prst="rect">
                <a:avLst/>
              </a:prstGeom>
              <a:solidFill>
                <a:srgbClr val="22539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143" name="Google Shape;143;p5"/>
              <p:cNvCxnSpPr/>
              <p:nvPr/>
            </p:nvCxnSpPr>
            <p:spPr>
              <a:xfrm>
                <a:off x="13262727" y="889393"/>
                <a:ext cx="97432" cy="0"/>
              </a:xfrm>
              <a:prstGeom prst="straightConnector1">
                <a:avLst/>
              </a:prstGeom>
              <a:noFill/>
              <a:ln w="12700" cap="flat" cmpd="sng">
                <a:solidFill>
                  <a:schemeClr val="lt1"/>
                </a:solidFill>
                <a:prstDash val="solid"/>
                <a:round/>
                <a:headEnd type="none" w="sm" len="sm"/>
                <a:tailEnd type="none" w="sm" len="sm"/>
              </a:ln>
            </p:spPr>
          </p:cxnSp>
          <p:cxnSp>
            <p:nvCxnSpPr>
              <p:cNvPr id="144" name="Google Shape;144;p5"/>
              <p:cNvCxnSpPr/>
              <p:nvPr/>
            </p:nvCxnSpPr>
            <p:spPr>
              <a:xfrm>
                <a:off x="13262727" y="924964"/>
                <a:ext cx="97432" cy="0"/>
              </a:xfrm>
              <a:prstGeom prst="straightConnector1">
                <a:avLst/>
              </a:prstGeom>
              <a:noFill/>
              <a:ln w="12700" cap="flat" cmpd="sng">
                <a:solidFill>
                  <a:schemeClr val="lt1"/>
                </a:solidFill>
                <a:prstDash val="solid"/>
                <a:round/>
                <a:headEnd type="none" w="sm" len="sm"/>
                <a:tailEnd type="none" w="sm" len="sm"/>
              </a:ln>
            </p:spPr>
          </p:cxnSp>
          <p:cxnSp>
            <p:nvCxnSpPr>
              <p:cNvPr id="145" name="Google Shape;145;p5"/>
              <p:cNvCxnSpPr/>
              <p:nvPr/>
            </p:nvCxnSpPr>
            <p:spPr>
              <a:xfrm>
                <a:off x="13262727" y="960535"/>
                <a:ext cx="97432" cy="0"/>
              </a:xfrm>
              <a:prstGeom prst="straightConnector1">
                <a:avLst/>
              </a:prstGeom>
              <a:noFill/>
              <a:ln w="12700" cap="flat" cmpd="sng">
                <a:solidFill>
                  <a:schemeClr val="lt1"/>
                </a:solidFill>
                <a:prstDash val="solid"/>
                <a:round/>
                <a:headEnd type="none" w="sm" len="sm"/>
                <a:tailEnd type="none" w="sm" len="sm"/>
              </a:ln>
            </p:spPr>
          </p:cxnSp>
          <p:sp>
            <p:nvSpPr>
              <p:cNvPr id="146" name="Google Shape;146;p5"/>
              <p:cNvSpPr txBox="1"/>
              <p:nvPr/>
            </p:nvSpPr>
            <p:spPr>
              <a:xfrm>
                <a:off x="11932696" y="834741"/>
                <a:ext cx="1018227" cy="20005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700" b="1" i="0" u="none" strike="noStrike" cap="none">
                    <a:solidFill>
                      <a:schemeClr val="lt1"/>
                    </a:solidFill>
                    <a:latin typeface="Arial"/>
                    <a:ea typeface="Arial"/>
                    <a:cs typeface="Arial"/>
                    <a:sym typeface="Arial"/>
                  </a:rPr>
                  <a:t>PhilSys Mobile App</a:t>
                </a:r>
                <a:endParaRPr/>
              </a:p>
            </p:txBody>
          </p:sp>
        </p:grpSp>
        <p:sp>
          <p:nvSpPr>
            <p:cNvPr id="147" name="Google Shape;147;p5"/>
            <p:cNvSpPr txBox="1"/>
            <p:nvPr/>
          </p:nvSpPr>
          <p:spPr>
            <a:xfrm>
              <a:off x="8623692" y="4576804"/>
              <a:ext cx="1178102" cy="30777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900" b="0" i="1" u="none" strike="noStrike" cap="none">
                  <a:solidFill>
                    <a:srgbClr val="000000"/>
                  </a:solidFill>
                  <a:latin typeface="Arial"/>
                  <a:ea typeface="Arial"/>
                  <a:cs typeface="Arial"/>
                  <a:sym typeface="Arial"/>
                </a:rPr>
                <a:t>Scan to verify</a:t>
              </a:r>
              <a:endParaRPr/>
            </a:p>
          </p:txBody>
        </p:sp>
        <p:pic>
          <p:nvPicPr>
            <p:cNvPr id="148" name="Google Shape;148;p5"/>
            <p:cNvPicPr preferRelativeResize="0"/>
            <p:nvPr/>
          </p:nvPicPr>
          <p:blipFill rotWithShape="1">
            <a:blip r:embed="rId3">
              <a:alphaModFix/>
            </a:blip>
            <a:srcRect/>
            <a:stretch/>
          </p:blipFill>
          <p:spPr>
            <a:xfrm>
              <a:off x="8489283" y="2182505"/>
              <a:ext cx="1428544" cy="895060"/>
            </a:xfrm>
            <a:prstGeom prst="rect">
              <a:avLst/>
            </a:prstGeom>
            <a:noFill/>
            <a:ln>
              <a:noFill/>
            </a:ln>
          </p:spPr>
        </p:pic>
      </p:grpSp>
      <p:sp>
        <p:nvSpPr>
          <p:cNvPr id="149" name="Google Shape;149;p5"/>
          <p:cNvSpPr txBox="1"/>
          <p:nvPr/>
        </p:nvSpPr>
        <p:spPr>
          <a:xfrm>
            <a:off x="3113942" y="1219885"/>
            <a:ext cx="3407238" cy="2640737"/>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None/>
            </a:pPr>
            <a:r>
              <a:rPr lang="en-US" sz="1500" b="1" i="0" u="none" strike="noStrike" cap="none" dirty="0" err="1">
                <a:solidFill>
                  <a:srgbClr val="134087"/>
                </a:solidFill>
                <a:latin typeface="Montserrat"/>
                <a:ea typeface="Montserrat"/>
                <a:cs typeface="Montserrat"/>
                <a:sym typeface="Montserrat"/>
              </a:rPr>
              <a:t>PhilID</a:t>
            </a:r>
            <a:r>
              <a:rPr lang="en-US" sz="1500" b="1" i="0" u="none" strike="noStrike" cap="none" dirty="0">
                <a:solidFill>
                  <a:srgbClr val="134087"/>
                </a:solidFill>
                <a:latin typeface="Montserrat"/>
                <a:ea typeface="Montserrat"/>
                <a:cs typeface="Montserrat"/>
                <a:sym typeface="Montserrat"/>
              </a:rPr>
              <a:t> card:</a:t>
            </a:r>
            <a:endParaRPr dirty="0"/>
          </a:p>
          <a:p>
            <a:pPr marL="233357" marR="0" lvl="0" indent="-233357" algn="l" rtl="0">
              <a:lnSpc>
                <a:spcPct val="100000"/>
              </a:lnSpc>
              <a:spcBef>
                <a:spcPts val="900"/>
              </a:spcBef>
              <a:spcAft>
                <a:spcPts val="0"/>
              </a:spcAft>
              <a:buClr>
                <a:srgbClr val="134087"/>
              </a:buClr>
              <a:buSzPts val="1400"/>
              <a:buFont typeface="Arial"/>
              <a:buChar char="•"/>
            </a:pPr>
            <a:r>
              <a:rPr lang="en-US" sz="1400" b="0" i="0" u="none" strike="noStrike" cap="none" dirty="0">
                <a:solidFill>
                  <a:srgbClr val="134087"/>
                </a:solidFill>
                <a:latin typeface="Montserrat"/>
                <a:ea typeface="Montserrat"/>
                <a:cs typeface="Montserrat"/>
                <a:sym typeface="Montserrat"/>
              </a:rPr>
              <a:t>Polycarbonate for durability</a:t>
            </a:r>
            <a:endParaRPr dirty="0"/>
          </a:p>
          <a:p>
            <a:pPr marL="233357" marR="0" lvl="0" indent="-233357" algn="l" rtl="0">
              <a:lnSpc>
                <a:spcPct val="100000"/>
              </a:lnSpc>
              <a:spcBef>
                <a:spcPts val="900"/>
              </a:spcBef>
              <a:spcAft>
                <a:spcPts val="0"/>
              </a:spcAft>
              <a:buClr>
                <a:srgbClr val="134087"/>
              </a:buClr>
              <a:buSzPts val="1400"/>
              <a:buFont typeface="Arial"/>
              <a:buChar char="•"/>
            </a:pPr>
            <a:r>
              <a:rPr lang="en-US" sz="1400" b="0" i="0" u="none" strike="noStrike" cap="none" dirty="0">
                <a:solidFill>
                  <a:srgbClr val="134087"/>
                </a:solidFill>
                <a:latin typeface="Montserrat"/>
                <a:ea typeface="Montserrat"/>
                <a:cs typeface="Montserrat"/>
                <a:sym typeface="Montserrat"/>
              </a:rPr>
              <a:t>Strong physical security features (incl. ghost image) for offline verification and to reduce tampering and forgery</a:t>
            </a:r>
            <a:endParaRPr dirty="0"/>
          </a:p>
          <a:p>
            <a:pPr marL="0" marR="0" lvl="0" indent="0" algn="l" rtl="0">
              <a:lnSpc>
                <a:spcPct val="100000"/>
              </a:lnSpc>
              <a:spcBef>
                <a:spcPts val="900"/>
              </a:spcBef>
              <a:spcAft>
                <a:spcPts val="0"/>
              </a:spcAft>
              <a:buNone/>
            </a:pPr>
            <a:endParaRPr sz="1050" b="0" i="0" u="none" strike="noStrike" cap="none" dirty="0">
              <a:solidFill>
                <a:srgbClr val="134087"/>
              </a:solidFill>
              <a:latin typeface="Montserrat"/>
              <a:ea typeface="Montserrat"/>
              <a:cs typeface="Montserrat"/>
              <a:sym typeface="Montserrat"/>
            </a:endParaRPr>
          </a:p>
          <a:p>
            <a:pPr marL="0" marR="0" lvl="0" indent="0" algn="l" rtl="0">
              <a:lnSpc>
                <a:spcPct val="100000"/>
              </a:lnSpc>
              <a:spcBef>
                <a:spcPts val="900"/>
              </a:spcBef>
              <a:spcAft>
                <a:spcPts val="0"/>
              </a:spcAft>
              <a:buNone/>
            </a:pPr>
            <a:r>
              <a:rPr lang="en-US" sz="1050" b="1" i="0" u="none" strike="noStrike" cap="none" dirty="0">
                <a:solidFill>
                  <a:srgbClr val="134087"/>
                </a:solidFill>
                <a:latin typeface="Montserrat"/>
                <a:ea typeface="Montserrat"/>
                <a:cs typeface="Montserrat"/>
                <a:sym typeface="Montserrat"/>
              </a:rPr>
              <a:t>Both </a:t>
            </a:r>
            <a:r>
              <a:rPr lang="en-US" sz="1050" b="1" i="0" u="none" strike="noStrike" cap="none" dirty="0" err="1">
                <a:solidFill>
                  <a:srgbClr val="134087"/>
                </a:solidFill>
                <a:latin typeface="Montserrat"/>
                <a:ea typeface="Montserrat"/>
                <a:cs typeface="Montserrat"/>
                <a:sym typeface="Montserrat"/>
              </a:rPr>
              <a:t>PhilID</a:t>
            </a:r>
            <a:r>
              <a:rPr lang="en-US" sz="1050" b="1" i="0" u="none" strike="noStrike" cap="none" dirty="0">
                <a:solidFill>
                  <a:srgbClr val="134087"/>
                </a:solidFill>
                <a:latin typeface="Montserrat"/>
                <a:ea typeface="Montserrat"/>
                <a:cs typeface="Montserrat"/>
                <a:sym typeface="Montserrat"/>
              </a:rPr>
              <a:t> card and mobile </a:t>
            </a:r>
            <a:r>
              <a:rPr lang="en-US" sz="1050" b="1" i="0" u="none" strike="noStrike" cap="none" dirty="0" err="1">
                <a:solidFill>
                  <a:srgbClr val="134087"/>
                </a:solidFill>
                <a:latin typeface="Montserrat"/>
                <a:ea typeface="Montserrat"/>
                <a:cs typeface="Montserrat"/>
                <a:sym typeface="Montserrat"/>
              </a:rPr>
              <a:t>PhilID</a:t>
            </a:r>
            <a:endParaRPr dirty="0"/>
          </a:p>
          <a:p>
            <a:pPr marL="233357" marR="0" lvl="0" indent="-233357" algn="l" rtl="0">
              <a:lnSpc>
                <a:spcPct val="100000"/>
              </a:lnSpc>
              <a:spcBef>
                <a:spcPts val="900"/>
              </a:spcBef>
              <a:spcAft>
                <a:spcPts val="900"/>
              </a:spcAft>
              <a:buClr>
                <a:srgbClr val="134087"/>
              </a:buClr>
              <a:buSzPts val="1400"/>
              <a:buFont typeface="Arial"/>
              <a:buChar char="•"/>
            </a:pPr>
            <a:r>
              <a:rPr lang="en-US" sz="1400" b="0" i="0" u="none" strike="noStrike" cap="none" dirty="0">
                <a:solidFill>
                  <a:srgbClr val="134087"/>
                </a:solidFill>
                <a:latin typeface="Montserrat"/>
                <a:ea typeface="Montserrat"/>
                <a:cs typeface="Montserrat"/>
                <a:sym typeface="Montserrat"/>
              </a:rPr>
              <a:t>Digitally signed data in QR code using public-private key cryptography</a:t>
            </a:r>
            <a:endParaRPr dirty="0"/>
          </a:p>
        </p:txBody>
      </p:sp>
      <p:sp>
        <p:nvSpPr>
          <p:cNvPr id="150" name="Google Shape;150;p5"/>
          <p:cNvSpPr/>
          <p:nvPr/>
        </p:nvSpPr>
        <p:spPr>
          <a:xfrm>
            <a:off x="1669152" y="3093894"/>
            <a:ext cx="1237705" cy="1231997"/>
          </a:xfrm>
          <a:prstGeom prst="rect">
            <a:avLst/>
          </a:prstGeom>
          <a:noFill/>
          <a:ln w="38100" cap="flat" cmpd="sng">
            <a:solidFill>
              <a:srgbClr val="E0202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1" name="Google Shape;151;p5"/>
          <p:cNvSpPr/>
          <p:nvPr/>
        </p:nvSpPr>
        <p:spPr>
          <a:xfrm>
            <a:off x="7029030" y="2615059"/>
            <a:ext cx="1237705" cy="1226981"/>
          </a:xfrm>
          <a:prstGeom prst="rect">
            <a:avLst/>
          </a:prstGeom>
          <a:noFill/>
          <a:ln w="38100" cap="flat" cmpd="sng">
            <a:solidFill>
              <a:srgbClr val="E0202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152" name="Google Shape;152;p5"/>
          <p:cNvCxnSpPr/>
          <p:nvPr/>
        </p:nvCxnSpPr>
        <p:spPr>
          <a:xfrm rot="10800000">
            <a:off x="2906857" y="3803073"/>
            <a:ext cx="334365" cy="0"/>
          </a:xfrm>
          <a:prstGeom prst="straightConnector1">
            <a:avLst/>
          </a:prstGeom>
          <a:noFill/>
          <a:ln w="38100" cap="flat" cmpd="sng">
            <a:solidFill>
              <a:srgbClr val="C00000"/>
            </a:solidFill>
            <a:prstDash val="solid"/>
            <a:round/>
            <a:headEnd type="none" w="sm" len="sm"/>
            <a:tailEnd type="triangle" w="med" len="med"/>
          </a:ln>
        </p:spPr>
      </p:cxnSp>
      <p:cxnSp>
        <p:nvCxnSpPr>
          <p:cNvPr id="153" name="Google Shape;153;p5"/>
          <p:cNvCxnSpPr/>
          <p:nvPr/>
        </p:nvCxnSpPr>
        <p:spPr>
          <a:xfrm>
            <a:off x="6457951" y="3761509"/>
            <a:ext cx="571079" cy="0"/>
          </a:xfrm>
          <a:prstGeom prst="straightConnector1">
            <a:avLst/>
          </a:prstGeom>
          <a:noFill/>
          <a:ln w="38100" cap="flat" cmpd="sng">
            <a:solidFill>
              <a:srgbClr val="C00000"/>
            </a:solidFill>
            <a:prstDash val="solid"/>
            <a:round/>
            <a:headEnd type="none" w="sm" len="sm"/>
            <a:tailEnd type="triangle" w="med" len="med"/>
          </a:ln>
        </p:spPr>
      </p:cxnSp>
      <p:cxnSp>
        <p:nvCxnSpPr>
          <p:cNvPr id="154" name="Google Shape;154;p5"/>
          <p:cNvCxnSpPr/>
          <p:nvPr/>
        </p:nvCxnSpPr>
        <p:spPr>
          <a:xfrm rot="10800000">
            <a:off x="1488499" y="2114714"/>
            <a:ext cx="1625444" cy="0"/>
          </a:xfrm>
          <a:prstGeom prst="straightConnector1">
            <a:avLst/>
          </a:prstGeom>
          <a:noFill/>
          <a:ln w="38100" cap="flat" cmpd="sng">
            <a:solidFill>
              <a:srgbClr val="C00000"/>
            </a:solidFill>
            <a:prstDash val="solid"/>
            <a:round/>
            <a:headEnd type="none" w="sm" len="sm"/>
            <a:tailEnd type="triangle" w="med" len="med"/>
          </a:ln>
        </p:spPr>
      </p:cxnSp>
      <p:sp>
        <p:nvSpPr>
          <p:cNvPr id="155" name="Google Shape;155;p5"/>
          <p:cNvSpPr txBox="1"/>
          <p:nvPr/>
        </p:nvSpPr>
        <p:spPr>
          <a:xfrm>
            <a:off x="6521180" y="4465554"/>
            <a:ext cx="2162693" cy="313013"/>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900"/>
              </a:spcAft>
              <a:buNone/>
            </a:pPr>
            <a:r>
              <a:rPr lang="en-US" sz="1050" b="0" i="1" u="none" strike="noStrike" cap="none">
                <a:solidFill>
                  <a:srgbClr val="134087"/>
                </a:solidFill>
                <a:latin typeface="Montserrat"/>
                <a:ea typeface="Montserrat"/>
                <a:cs typeface="Montserrat"/>
                <a:sym typeface="Montserrat"/>
              </a:rPr>
              <a:t>Mock up / Actual design will vary</a:t>
            </a:r>
            <a:endParaRPr sz="900" b="0" i="1" u="none" strike="noStrike" cap="none">
              <a:solidFill>
                <a:srgbClr val="134087"/>
              </a:solidFill>
              <a:latin typeface="Montserrat"/>
              <a:ea typeface="Montserrat"/>
              <a:cs typeface="Montserrat"/>
              <a:sym typeface="Montserrat"/>
            </a:endParaRPr>
          </a:p>
        </p:txBody>
      </p:sp>
      <p:sp>
        <p:nvSpPr>
          <p:cNvPr id="156" name="Google Shape;156;p5"/>
          <p:cNvSpPr txBox="1"/>
          <p:nvPr/>
        </p:nvSpPr>
        <p:spPr>
          <a:xfrm>
            <a:off x="521434" y="4548664"/>
            <a:ext cx="2454992" cy="313013"/>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900"/>
              </a:spcAft>
              <a:buNone/>
            </a:pPr>
            <a:r>
              <a:rPr lang="en-US" sz="1050" b="0" i="1" u="none" strike="noStrike" cap="none">
                <a:solidFill>
                  <a:srgbClr val="134087"/>
                </a:solidFill>
                <a:latin typeface="Montserrat"/>
                <a:ea typeface="Montserrat"/>
                <a:cs typeface="Montserrat"/>
                <a:sym typeface="Montserrat"/>
              </a:rPr>
              <a:t>Actual design</a:t>
            </a:r>
            <a:endParaRPr sz="900" b="0" i="1" u="none" strike="noStrike" cap="none">
              <a:solidFill>
                <a:srgbClr val="134087"/>
              </a:solidFill>
              <a:latin typeface="Montserrat"/>
              <a:ea typeface="Montserrat"/>
              <a:cs typeface="Montserrat"/>
              <a:sym typeface="Montserra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Google Shape;187;p38">
            <a:extLst>
              <a:ext uri="{FF2B5EF4-FFF2-40B4-BE49-F238E27FC236}">
                <a16:creationId xmlns:a16="http://schemas.microsoft.com/office/drawing/2014/main" id="{FBD2E180-5B2B-4722-904B-50E9E64744A9}"/>
              </a:ext>
            </a:extLst>
          </p:cNvPr>
          <p:cNvSpPr txBox="1"/>
          <p:nvPr/>
        </p:nvSpPr>
        <p:spPr>
          <a:xfrm>
            <a:off x="250527" y="655127"/>
            <a:ext cx="8557602" cy="4259922"/>
          </a:xfrm>
          <a:prstGeom prst="rect">
            <a:avLst/>
          </a:prstGeom>
          <a:noFill/>
          <a:ln w="38100" cap="flat" cmpd="sng">
            <a:solidFill>
              <a:schemeClr val="accent4"/>
            </a:solidFill>
            <a:prstDash val="solid"/>
            <a:round/>
            <a:headEnd type="none" w="sm" len="sm"/>
            <a:tailEnd type="none" w="sm" len="sm"/>
          </a:ln>
        </p:spPr>
        <p:txBody>
          <a:bodyPr spcFirstLastPara="1" wrap="square" lIns="68575" tIns="68575" rIns="68575" bIns="68575" anchor="ctr" anchorCtr="0">
            <a:noAutofit/>
          </a:bodyPr>
          <a:lstStyle/>
          <a:p>
            <a:pPr>
              <a:lnSpc>
                <a:spcPct val="150000"/>
              </a:lnSpc>
            </a:pPr>
            <a:endParaRPr sz="1800">
              <a:solidFill>
                <a:srgbClr val="134087"/>
              </a:solidFill>
              <a:latin typeface="Montserrat" panose="020B0604020202020204" charset="0"/>
              <a:ea typeface="Montserrat"/>
              <a:cs typeface="Montserrat" panose="020B0604020202020204" charset="0"/>
              <a:sym typeface="Montserrat"/>
            </a:endParaRPr>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155685" y="276773"/>
            <a:ext cx="5391676" cy="498000"/>
          </a:xfrm>
          <a:prstGeom prst="rect">
            <a:avLst/>
          </a:prstGeom>
          <a:solidFill>
            <a:srgbClr val="134087"/>
          </a:solidFill>
          <a:ln>
            <a:noFill/>
          </a:ln>
        </p:spPr>
        <p:txBody>
          <a:bodyPr spcFirstLastPara="1" wrap="square" lIns="68575" tIns="68575" rIns="68575" bIns="68575" anchor="ctr" anchorCtr="0">
            <a:noAutofit/>
          </a:bodyPr>
          <a:lstStyle/>
          <a:p>
            <a:pPr algn="ctr">
              <a:buClr>
                <a:srgbClr val="000000"/>
              </a:buClr>
              <a:buSzPts val="1600"/>
            </a:pPr>
            <a:r>
              <a:rPr lang="en-US" sz="1800" b="1">
                <a:solidFill>
                  <a:schemeClr val="lt1"/>
                </a:solidFill>
                <a:latin typeface="Montserrat"/>
                <a:ea typeface="Montserrat"/>
                <a:cs typeface="Montserrat"/>
                <a:sym typeface="Montserrat"/>
              </a:rPr>
              <a:t>Methods of authentication</a:t>
            </a:r>
            <a:endParaRPr sz="1800" b="1">
              <a:solidFill>
                <a:schemeClr val="lt1"/>
              </a:solidFill>
              <a:latin typeface="Montserrat"/>
              <a:ea typeface="Montserrat"/>
              <a:cs typeface="Montserrat"/>
              <a:sym typeface="Montserrat"/>
            </a:endParaRPr>
          </a:p>
        </p:txBody>
      </p:sp>
      <p:sp>
        <p:nvSpPr>
          <p:cNvPr id="2" name="Slide Number Placeholder 1">
            <a:extLst>
              <a:ext uri="{FF2B5EF4-FFF2-40B4-BE49-F238E27FC236}">
                <a16:creationId xmlns:a16="http://schemas.microsoft.com/office/drawing/2014/main" id="{DF93C5A9-FABF-4486-BF57-C2BDF7126FBF}"/>
              </a:ext>
            </a:extLst>
          </p:cNvPr>
          <p:cNvSpPr>
            <a:spLocks noGrp="1"/>
          </p:cNvSpPr>
          <p:nvPr>
            <p:ph type="sldNum" idx="12"/>
          </p:nvPr>
        </p:nvSpPr>
        <p:spPr/>
        <p:txBody>
          <a:bodyPr/>
          <a:lstStyle/>
          <a:p>
            <a:fld id="{00000000-1234-1234-1234-123412341234}" type="slidenum">
              <a:rPr lang="en" smtClean="0"/>
              <a:pPr/>
              <a:t>9</a:t>
            </a:fld>
            <a:endParaRPr lang="en"/>
          </a:p>
        </p:txBody>
      </p:sp>
      <p:sp>
        <p:nvSpPr>
          <p:cNvPr id="51" name="Google Shape;188;p38">
            <a:extLst>
              <a:ext uri="{FF2B5EF4-FFF2-40B4-BE49-F238E27FC236}">
                <a16:creationId xmlns:a16="http://schemas.microsoft.com/office/drawing/2014/main" id="{8486CCC2-0631-4C92-89B8-81702C83C3FF}"/>
              </a:ext>
            </a:extLst>
          </p:cNvPr>
          <p:cNvSpPr txBox="1"/>
          <p:nvPr/>
        </p:nvSpPr>
        <p:spPr>
          <a:xfrm>
            <a:off x="2179378" y="1308978"/>
            <a:ext cx="990977" cy="670724"/>
          </a:xfrm>
          <a:prstGeom prst="rect">
            <a:avLst/>
          </a:prstGeom>
          <a:noFill/>
          <a:ln>
            <a:noFill/>
          </a:ln>
        </p:spPr>
        <p:txBody>
          <a:bodyPr spcFirstLastPara="1" wrap="square" lIns="68575" tIns="68575" rIns="68575" bIns="68575" anchor="ctr" anchorCtr="0">
            <a:noAutofit/>
          </a:bodyPr>
          <a:lstStyle/>
          <a:p>
            <a:pPr algn="r">
              <a:buClr>
                <a:srgbClr val="000000"/>
              </a:buClr>
              <a:buSzPts val="1600"/>
            </a:pPr>
            <a:r>
              <a:rPr lang="en-US" sz="2800" b="1">
                <a:solidFill>
                  <a:srgbClr val="B62121"/>
                </a:solidFill>
                <a:latin typeface="Montserrat" panose="020B0604020202020204" charset="0"/>
                <a:ea typeface="Montserrat"/>
                <a:cs typeface="Montserrat" panose="020B0604020202020204" charset="0"/>
                <a:sym typeface="Montserrat"/>
              </a:rPr>
              <a:t>PCN</a:t>
            </a:r>
          </a:p>
        </p:txBody>
      </p:sp>
      <p:pic>
        <p:nvPicPr>
          <p:cNvPr id="52" name="Picture 51" descr="Logo&#10;&#10;Description automatically generated">
            <a:extLst>
              <a:ext uri="{FF2B5EF4-FFF2-40B4-BE49-F238E27FC236}">
                <a16:creationId xmlns:a16="http://schemas.microsoft.com/office/drawing/2014/main" id="{E9946F2F-CABC-40E0-8D46-DEEC8D7BA7B3}"/>
              </a:ext>
            </a:extLst>
          </p:cNvPr>
          <p:cNvPicPr>
            <a:picLocks noChangeAspect="1"/>
          </p:cNvPicPr>
          <p:nvPr/>
        </p:nvPicPr>
        <p:blipFill>
          <a:blip r:embed="rId3"/>
          <a:stretch>
            <a:fillRect/>
          </a:stretch>
        </p:blipFill>
        <p:spPr>
          <a:xfrm>
            <a:off x="3752300" y="1335506"/>
            <a:ext cx="570976" cy="570976"/>
          </a:xfrm>
          <a:prstGeom prst="rect">
            <a:avLst/>
          </a:prstGeom>
        </p:spPr>
      </p:pic>
      <p:pic>
        <p:nvPicPr>
          <p:cNvPr id="53" name="Picture 52" descr="A stop sign&#10;&#10;Description automatically generated">
            <a:extLst>
              <a:ext uri="{FF2B5EF4-FFF2-40B4-BE49-F238E27FC236}">
                <a16:creationId xmlns:a16="http://schemas.microsoft.com/office/drawing/2014/main" id="{6DB86972-5207-4136-9576-3F4F74F087B4}"/>
              </a:ext>
            </a:extLst>
          </p:cNvPr>
          <p:cNvPicPr>
            <a:picLocks noChangeAspect="1"/>
          </p:cNvPicPr>
          <p:nvPr/>
        </p:nvPicPr>
        <p:blipFill>
          <a:blip r:embed="rId4"/>
          <a:stretch>
            <a:fillRect/>
          </a:stretch>
        </p:blipFill>
        <p:spPr>
          <a:xfrm>
            <a:off x="5550405" y="1335506"/>
            <a:ext cx="570976" cy="570976"/>
          </a:xfrm>
          <a:prstGeom prst="rect">
            <a:avLst/>
          </a:prstGeom>
        </p:spPr>
      </p:pic>
      <p:pic>
        <p:nvPicPr>
          <p:cNvPr id="54" name="Picture 53" descr="Logo&#10;&#10;Description automatically generated">
            <a:extLst>
              <a:ext uri="{FF2B5EF4-FFF2-40B4-BE49-F238E27FC236}">
                <a16:creationId xmlns:a16="http://schemas.microsoft.com/office/drawing/2014/main" id="{7C56FD99-5363-4354-B152-AB738AB604BE}"/>
              </a:ext>
            </a:extLst>
          </p:cNvPr>
          <p:cNvPicPr>
            <a:picLocks noChangeAspect="1"/>
          </p:cNvPicPr>
          <p:nvPr/>
        </p:nvPicPr>
        <p:blipFill>
          <a:blip r:embed="rId5"/>
          <a:stretch>
            <a:fillRect/>
          </a:stretch>
        </p:blipFill>
        <p:spPr>
          <a:xfrm>
            <a:off x="4651353" y="1335506"/>
            <a:ext cx="570976" cy="570976"/>
          </a:xfrm>
          <a:prstGeom prst="rect">
            <a:avLst/>
          </a:prstGeom>
        </p:spPr>
      </p:pic>
      <p:pic>
        <p:nvPicPr>
          <p:cNvPr id="55" name="Picture 54" descr="Logo&#10;&#10;Description automatically generated">
            <a:extLst>
              <a:ext uri="{FF2B5EF4-FFF2-40B4-BE49-F238E27FC236}">
                <a16:creationId xmlns:a16="http://schemas.microsoft.com/office/drawing/2014/main" id="{2F6465A7-6329-4FB0-9913-3D0EBA84E116}"/>
              </a:ext>
            </a:extLst>
          </p:cNvPr>
          <p:cNvPicPr>
            <a:picLocks noChangeAspect="1"/>
          </p:cNvPicPr>
          <p:nvPr/>
        </p:nvPicPr>
        <p:blipFill rotWithShape="1">
          <a:blip r:embed="rId6"/>
          <a:srcRect b="10706"/>
          <a:stretch/>
        </p:blipFill>
        <p:spPr>
          <a:xfrm>
            <a:off x="6449459" y="1366073"/>
            <a:ext cx="570976" cy="509843"/>
          </a:xfrm>
          <a:prstGeom prst="rect">
            <a:avLst/>
          </a:prstGeom>
        </p:spPr>
      </p:pic>
      <p:sp>
        <p:nvSpPr>
          <p:cNvPr id="56" name="Cross 55">
            <a:extLst>
              <a:ext uri="{FF2B5EF4-FFF2-40B4-BE49-F238E27FC236}">
                <a16:creationId xmlns:a16="http://schemas.microsoft.com/office/drawing/2014/main" id="{23609659-7EEA-44F9-A770-01CE61975333}"/>
              </a:ext>
            </a:extLst>
          </p:cNvPr>
          <p:cNvSpPr/>
          <p:nvPr/>
        </p:nvSpPr>
        <p:spPr>
          <a:xfrm>
            <a:off x="3230200" y="1452467"/>
            <a:ext cx="383382" cy="383382"/>
          </a:xfrm>
          <a:prstGeom prst="plus">
            <a:avLst>
              <a:gd name="adj" fmla="val 37076"/>
            </a:avLst>
          </a:prstGeom>
          <a:solidFill>
            <a:srgbClr val="134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Montserrat" panose="020B0604020202020204" charset="0"/>
              <a:cs typeface="Montserrat" panose="020B0604020202020204" charset="0"/>
            </a:endParaRPr>
          </a:p>
        </p:txBody>
      </p:sp>
      <p:sp>
        <p:nvSpPr>
          <p:cNvPr id="60" name="Rectangle 59">
            <a:extLst>
              <a:ext uri="{FF2B5EF4-FFF2-40B4-BE49-F238E27FC236}">
                <a16:creationId xmlns:a16="http://schemas.microsoft.com/office/drawing/2014/main" id="{9A10AE97-D5C7-4990-A6DE-0D25E846B284}"/>
              </a:ext>
            </a:extLst>
          </p:cNvPr>
          <p:cNvSpPr/>
          <p:nvPr/>
        </p:nvSpPr>
        <p:spPr>
          <a:xfrm>
            <a:off x="3774004" y="1938636"/>
            <a:ext cx="522900" cy="261610"/>
          </a:xfrm>
          <a:prstGeom prst="rect">
            <a:avLst/>
          </a:prstGeom>
        </p:spPr>
        <p:txBody>
          <a:bodyPr wrap="none">
            <a:spAutoFit/>
          </a:bodyPr>
          <a:lstStyle/>
          <a:p>
            <a:pPr algn="ctr"/>
            <a:r>
              <a:rPr lang="en-US" sz="1100">
                <a:solidFill>
                  <a:srgbClr val="134087"/>
                </a:solidFill>
                <a:latin typeface="Montserrat" panose="020B0604020202020204" charset="0"/>
                <a:ea typeface="Montserrat"/>
                <a:cs typeface="Montserrat" panose="020B0604020202020204" charset="0"/>
                <a:sym typeface="Montserrat"/>
              </a:rPr>
              <a:t>Face</a:t>
            </a:r>
            <a:endParaRPr lang="en-US" sz="1100">
              <a:latin typeface="Montserrat" panose="020B0604020202020204" charset="0"/>
              <a:cs typeface="Montserrat" panose="020B0604020202020204" charset="0"/>
            </a:endParaRPr>
          </a:p>
        </p:txBody>
      </p:sp>
      <p:sp>
        <p:nvSpPr>
          <p:cNvPr id="63" name="Rectangle 62">
            <a:extLst>
              <a:ext uri="{FF2B5EF4-FFF2-40B4-BE49-F238E27FC236}">
                <a16:creationId xmlns:a16="http://schemas.microsoft.com/office/drawing/2014/main" id="{EE494403-D9B9-4801-83DF-55AA0C4514C9}"/>
              </a:ext>
            </a:extLst>
          </p:cNvPr>
          <p:cNvSpPr/>
          <p:nvPr/>
        </p:nvSpPr>
        <p:spPr>
          <a:xfrm>
            <a:off x="4445155" y="1938636"/>
            <a:ext cx="990977" cy="261610"/>
          </a:xfrm>
          <a:prstGeom prst="rect">
            <a:avLst/>
          </a:prstGeom>
        </p:spPr>
        <p:txBody>
          <a:bodyPr wrap="none">
            <a:spAutoFit/>
          </a:bodyPr>
          <a:lstStyle/>
          <a:p>
            <a:pPr algn="ctr"/>
            <a:r>
              <a:rPr lang="en-US" sz="1100">
                <a:solidFill>
                  <a:srgbClr val="134087"/>
                </a:solidFill>
                <a:latin typeface="Montserrat" panose="020B0604020202020204" charset="0"/>
                <a:ea typeface="Montserrat"/>
                <a:cs typeface="Montserrat" panose="020B0604020202020204" charset="0"/>
                <a:sym typeface="Montserrat"/>
              </a:rPr>
              <a:t>Fingerprint</a:t>
            </a:r>
            <a:endParaRPr lang="en-US" sz="1100">
              <a:latin typeface="Montserrat" panose="020B0604020202020204" charset="0"/>
              <a:cs typeface="Montserrat" panose="020B0604020202020204" charset="0"/>
            </a:endParaRPr>
          </a:p>
        </p:txBody>
      </p:sp>
      <p:sp>
        <p:nvSpPr>
          <p:cNvPr id="64" name="Rectangle 63">
            <a:extLst>
              <a:ext uri="{FF2B5EF4-FFF2-40B4-BE49-F238E27FC236}">
                <a16:creationId xmlns:a16="http://schemas.microsoft.com/office/drawing/2014/main" id="{C01E27B7-EA10-4F47-8B68-43ACD6BB612C}"/>
              </a:ext>
            </a:extLst>
          </p:cNvPr>
          <p:cNvSpPr/>
          <p:nvPr/>
        </p:nvSpPr>
        <p:spPr>
          <a:xfrm>
            <a:off x="5642686" y="1938636"/>
            <a:ext cx="391454" cy="261610"/>
          </a:xfrm>
          <a:prstGeom prst="rect">
            <a:avLst/>
          </a:prstGeom>
        </p:spPr>
        <p:txBody>
          <a:bodyPr wrap="none">
            <a:spAutoFit/>
          </a:bodyPr>
          <a:lstStyle/>
          <a:p>
            <a:pPr algn="ctr"/>
            <a:r>
              <a:rPr lang="en-US" sz="1100">
                <a:solidFill>
                  <a:srgbClr val="134087"/>
                </a:solidFill>
                <a:latin typeface="Montserrat" panose="020B0604020202020204" charset="0"/>
                <a:ea typeface="Montserrat"/>
                <a:cs typeface="Montserrat" panose="020B0604020202020204" charset="0"/>
                <a:sym typeface="Montserrat"/>
              </a:rPr>
              <a:t>Iris</a:t>
            </a:r>
            <a:endParaRPr lang="en-US" sz="1100">
              <a:latin typeface="Montserrat" panose="020B0604020202020204" charset="0"/>
              <a:cs typeface="Montserrat" panose="020B0604020202020204" charset="0"/>
            </a:endParaRPr>
          </a:p>
        </p:txBody>
      </p:sp>
      <p:sp>
        <p:nvSpPr>
          <p:cNvPr id="65" name="Rectangle 64">
            <a:extLst>
              <a:ext uri="{FF2B5EF4-FFF2-40B4-BE49-F238E27FC236}">
                <a16:creationId xmlns:a16="http://schemas.microsoft.com/office/drawing/2014/main" id="{0A5FFF4F-DCA6-4D63-83C7-FEFE778A6587}"/>
              </a:ext>
            </a:extLst>
          </p:cNvPr>
          <p:cNvSpPr/>
          <p:nvPr/>
        </p:nvSpPr>
        <p:spPr>
          <a:xfrm>
            <a:off x="6298624" y="1938637"/>
            <a:ext cx="904332" cy="261610"/>
          </a:xfrm>
          <a:prstGeom prst="rect">
            <a:avLst/>
          </a:prstGeom>
        </p:spPr>
        <p:txBody>
          <a:bodyPr wrap="square">
            <a:spAutoFit/>
          </a:bodyPr>
          <a:lstStyle/>
          <a:p>
            <a:pPr algn="ctr"/>
            <a:r>
              <a:rPr lang="en-US" sz="1100">
                <a:solidFill>
                  <a:srgbClr val="134087"/>
                </a:solidFill>
                <a:latin typeface="Montserrat" panose="020B0604020202020204" charset="0"/>
                <a:ea typeface="Montserrat"/>
                <a:cs typeface="Montserrat" panose="020B0604020202020204" charset="0"/>
                <a:sym typeface="Montserrat"/>
              </a:rPr>
              <a:t>SMS OTP</a:t>
            </a:r>
            <a:endParaRPr lang="en-US" sz="1100">
              <a:latin typeface="Montserrat" panose="020B0604020202020204" charset="0"/>
              <a:cs typeface="Montserrat" panose="020B0604020202020204" charset="0"/>
            </a:endParaRPr>
          </a:p>
        </p:txBody>
      </p:sp>
      <p:sp>
        <p:nvSpPr>
          <p:cNvPr id="66" name="Rectangle 65">
            <a:extLst>
              <a:ext uri="{FF2B5EF4-FFF2-40B4-BE49-F238E27FC236}">
                <a16:creationId xmlns:a16="http://schemas.microsoft.com/office/drawing/2014/main" id="{592339AF-E5FC-4C41-AFD4-D0E1596750C7}"/>
              </a:ext>
            </a:extLst>
          </p:cNvPr>
          <p:cNvSpPr/>
          <p:nvPr/>
        </p:nvSpPr>
        <p:spPr>
          <a:xfrm>
            <a:off x="500781" y="1181898"/>
            <a:ext cx="1553156" cy="1077218"/>
          </a:xfrm>
          <a:prstGeom prst="rect">
            <a:avLst/>
          </a:prstGeom>
        </p:spPr>
        <p:txBody>
          <a:bodyPr wrap="square">
            <a:spAutoFit/>
          </a:bodyPr>
          <a:lstStyle/>
          <a:p>
            <a:pPr algn="ctr"/>
            <a:r>
              <a:rPr lang="en-US" sz="1600" b="1">
                <a:latin typeface="Montserrat" panose="020B0604020202020204" charset="0"/>
                <a:ea typeface="Montserrat"/>
                <a:cs typeface="Montserrat" panose="020B0604020202020204" charset="0"/>
                <a:sym typeface="Montserrat"/>
              </a:rPr>
              <a:t>Matched against the PhilSys Registry</a:t>
            </a:r>
          </a:p>
        </p:txBody>
      </p:sp>
      <p:sp>
        <p:nvSpPr>
          <p:cNvPr id="67" name="Rectangle 66">
            <a:extLst>
              <a:ext uri="{FF2B5EF4-FFF2-40B4-BE49-F238E27FC236}">
                <a16:creationId xmlns:a16="http://schemas.microsoft.com/office/drawing/2014/main" id="{AECA05CA-6945-4BBB-87D8-D4A2CE4F6310}"/>
              </a:ext>
            </a:extLst>
          </p:cNvPr>
          <p:cNvSpPr/>
          <p:nvPr/>
        </p:nvSpPr>
        <p:spPr>
          <a:xfrm>
            <a:off x="7214395" y="3544280"/>
            <a:ext cx="1478684" cy="646331"/>
          </a:xfrm>
          <a:prstGeom prst="rect">
            <a:avLst/>
          </a:prstGeom>
          <a:solidFill>
            <a:schemeClr val="bg1"/>
          </a:solidFill>
        </p:spPr>
        <p:txBody>
          <a:bodyPr wrap="square">
            <a:spAutoFit/>
          </a:bodyPr>
          <a:lstStyle/>
          <a:p>
            <a:pPr algn="ctr"/>
            <a:r>
              <a:rPr lang="en-US" sz="1200" b="1">
                <a:solidFill>
                  <a:srgbClr val="B62121"/>
                </a:solidFill>
                <a:latin typeface="Montserrat" panose="020B0604020202020204" charset="0"/>
                <a:ea typeface="Montserrat"/>
                <a:cs typeface="Montserrat" panose="020B0604020202020204" charset="0"/>
                <a:sym typeface="Montserrat"/>
              </a:rPr>
              <a:t>PhilSys App</a:t>
            </a:r>
          </a:p>
          <a:p>
            <a:pPr algn="ctr"/>
            <a:r>
              <a:rPr lang="en-US" sz="1200" b="1">
                <a:solidFill>
                  <a:srgbClr val="B62121"/>
                </a:solidFill>
                <a:latin typeface="Montserrat" panose="020B0604020202020204" charset="0"/>
                <a:cs typeface="Montserrat" panose="020B0604020202020204" charset="0"/>
                <a:sym typeface="Montserrat"/>
              </a:rPr>
              <a:t>or</a:t>
            </a:r>
          </a:p>
          <a:p>
            <a:pPr algn="ctr"/>
            <a:r>
              <a:rPr lang="en-US" sz="1200" b="1">
                <a:solidFill>
                  <a:srgbClr val="B62121"/>
                </a:solidFill>
                <a:latin typeface="Montserrat" panose="020B0604020202020204" charset="0"/>
                <a:cs typeface="Montserrat" panose="020B0604020202020204" charset="0"/>
                <a:sym typeface="Montserrat"/>
              </a:rPr>
              <a:t>Own app</a:t>
            </a:r>
            <a:endParaRPr lang="en-US" sz="1200" b="1">
              <a:solidFill>
                <a:srgbClr val="B62121"/>
              </a:solidFill>
              <a:latin typeface="Montserrat" panose="020B0604020202020204" charset="0"/>
              <a:cs typeface="Montserrat" panose="020B0604020202020204" charset="0"/>
            </a:endParaRPr>
          </a:p>
        </p:txBody>
      </p:sp>
      <p:cxnSp>
        <p:nvCxnSpPr>
          <p:cNvPr id="68" name="Straight Connector 67">
            <a:extLst>
              <a:ext uri="{FF2B5EF4-FFF2-40B4-BE49-F238E27FC236}">
                <a16:creationId xmlns:a16="http://schemas.microsoft.com/office/drawing/2014/main" id="{36D2D53B-D5AF-4C7A-951C-30ADC237A61C}"/>
              </a:ext>
            </a:extLst>
          </p:cNvPr>
          <p:cNvCxnSpPr>
            <a:cxnSpLocks/>
          </p:cNvCxnSpPr>
          <p:nvPr/>
        </p:nvCxnSpPr>
        <p:spPr>
          <a:xfrm>
            <a:off x="450922" y="2698058"/>
            <a:ext cx="8242157" cy="0"/>
          </a:xfrm>
          <a:prstGeom prst="line">
            <a:avLst/>
          </a:prstGeom>
        </p:spPr>
        <p:style>
          <a:lnRef idx="1">
            <a:schemeClr val="accent3"/>
          </a:lnRef>
          <a:fillRef idx="0">
            <a:schemeClr val="accent3"/>
          </a:fillRef>
          <a:effectRef idx="0">
            <a:schemeClr val="accent3"/>
          </a:effectRef>
          <a:fontRef idx="minor">
            <a:schemeClr val="tx1"/>
          </a:fontRef>
        </p:style>
      </p:cxnSp>
      <p:sp>
        <p:nvSpPr>
          <p:cNvPr id="69" name="Rectangle 68">
            <a:extLst>
              <a:ext uri="{FF2B5EF4-FFF2-40B4-BE49-F238E27FC236}">
                <a16:creationId xmlns:a16="http://schemas.microsoft.com/office/drawing/2014/main" id="{1B878DBC-03C8-46AD-8A8F-C4AC98D64D50}"/>
              </a:ext>
            </a:extLst>
          </p:cNvPr>
          <p:cNvSpPr/>
          <p:nvPr/>
        </p:nvSpPr>
        <p:spPr>
          <a:xfrm>
            <a:off x="7282582" y="1373656"/>
            <a:ext cx="745718" cy="461665"/>
          </a:xfrm>
          <a:prstGeom prst="rect">
            <a:avLst/>
          </a:prstGeom>
        </p:spPr>
        <p:txBody>
          <a:bodyPr wrap="square">
            <a:spAutoFit/>
          </a:bodyPr>
          <a:lstStyle/>
          <a:p>
            <a:pPr lvl="0" algn="ctr">
              <a:buClr>
                <a:srgbClr val="000000"/>
              </a:buClr>
              <a:buSzPts val="1600"/>
            </a:pPr>
            <a:r>
              <a:rPr lang="en-US" sz="1200" b="1" dirty="0">
                <a:solidFill>
                  <a:srgbClr val="B62121"/>
                </a:solidFill>
                <a:latin typeface="Montserrat" panose="020B0604020202020204" charset="0"/>
                <a:ea typeface="Montserrat"/>
                <a:cs typeface="Montserrat" panose="020B0604020202020204" charset="0"/>
                <a:sym typeface="Montserrat"/>
              </a:rPr>
              <a:t>Name</a:t>
            </a:r>
          </a:p>
          <a:p>
            <a:pPr lvl="0" algn="ctr">
              <a:buClr>
                <a:srgbClr val="000000"/>
              </a:buClr>
              <a:buSzPts val="1600"/>
            </a:pPr>
            <a:r>
              <a:rPr lang="en-US" sz="1200" b="1" dirty="0">
                <a:solidFill>
                  <a:srgbClr val="B62121"/>
                </a:solidFill>
                <a:latin typeface="Montserrat" panose="020B0604020202020204" charset="0"/>
                <a:ea typeface="Montserrat"/>
                <a:cs typeface="Montserrat" panose="020B0604020202020204" charset="0"/>
                <a:sym typeface="Montserrat"/>
              </a:rPr>
              <a:t>DOB</a:t>
            </a:r>
          </a:p>
        </p:txBody>
      </p:sp>
      <p:sp>
        <p:nvSpPr>
          <p:cNvPr id="71" name="Rectangle 70">
            <a:extLst>
              <a:ext uri="{FF2B5EF4-FFF2-40B4-BE49-F238E27FC236}">
                <a16:creationId xmlns:a16="http://schemas.microsoft.com/office/drawing/2014/main" id="{50B77FC3-A382-4D31-B404-285B81815902}"/>
              </a:ext>
            </a:extLst>
          </p:cNvPr>
          <p:cNvSpPr/>
          <p:nvPr/>
        </p:nvSpPr>
        <p:spPr>
          <a:xfrm>
            <a:off x="6985045" y="1938637"/>
            <a:ext cx="1390469" cy="261610"/>
          </a:xfrm>
          <a:prstGeom prst="rect">
            <a:avLst/>
          </a:prstGeom>
        </p:spPr>
        <p:txBody>
          <a:bodyPr wrap="square">
            <a:spAutoFit/>
          </a:bodyPr>
          <a:lstStyle/>
          <a:p>
            <a:pPr algn="ctr"/>
            <a:r>
              <a:rPr lang="en-US" sz="1100">
                <a:solidFill>
                  <a:srgbClr val="134087"/>
                </a:solidFill>
                <a:latin typeface="Montserrat" panose="020B0604020202020204" charset="0"/>
                <a:ea typeface="Montserrat"/>
                <a:cs typeface="Montserrat" panose="020B0604020202020204" charset="0"/>
                <a:sym typeface="Montserrat"/>
              </a:rPr>
              <a:t>Demographic</a:t>
            </a:r>
            <a:endParaRPr lang="en-US" sz="1100">
              <a:latin typeface="Montserrat" panose="020B0604020202020204" charset="0"/>
              <a:cs typeface="Montserrat" panose="020B0604020202020204" charset="0"/>
            </a:endParaRPr>
          </a:p>
        </p:txBody>
      </p:sp>
      <p:pic>
        <p:nvPicPr>
          <p:cNvPr id="79" name="Picture 78">
            <a:extLst>
              <a:ext uri="{FF2B5EF4-FFF2-40B4-BE49-F238E27FC236}">
                <a16:creationId xmlns:a16="http://schemas.microsoft.com/office/drawing/2014/main" id="{2DBA2CA2-ADFE-4612-A9C9-3187A6917587}"/>
              </a:ext>
            </a:extLst>
          </p:cNvPr>
          <p:cNvPicPr>
            <a:picLocks noChangeAspect="1"/>
          </p:cNvPicPr>
          <p:nvPr/>
        </p:nvPicPr>
        <p:blipFill>
          <a:blip r:embed="rId7"/>
          <a:stretch>
            <a:fillRect/>
          </a:stretch>
        </p:blipFill>
        <p:spPr>
          <a:xfrm rot="591226">
            <a:off x="6139517" y="3332302"/>
            <a:ext cx="565002" cy="1106324"/>
          </a:xfrm>
          <a:prstGeom prst="rect">
            <a:avLst/>
          </a:prstGeom>
        </p:spPr>
      </p:pic>
      <p:grpSp>
        <p:nvGrpSpPr>
          <p:cNvPr id="80" name="Group 79">
            <a:extLst>
              <a:ext uri="{FF2B5EF4-FFF2-40B4-BE49-F238E27FC236}">
                <a16:creationId xmlns:a16="http://schemas.microsoft.com/office/drawing/2014/main" id="{AF2BA26D-CACA-49A0-98DD-181AA314BF68}"/>
              </a:ext>
            </a:extLst>
          </p:cNvPr>
          <p:cNvGrpSpPr/>
          <p:nvPr/>
        </p:nvGrpSpPr>
        <p:grpSpPr>
          <a:xfrm>
            <a:off x="2545271" y="3438327"/>
            <a:ext cx="1605097" cy="1052437"/>
            <a:chOff x="10410222" y="-1391570"/>
            <a:chExt cx="1015968" cy="666155"/>
          </a:xfrm>
        </p:grpSpPr>
        <p:pic>
          <p:nvPicPr>
            <p:cNvPr id="81" name="image16.png">
              <a:extLst>
                <a:ext uri="{FF2B5EF4-FFF2-40B4-BE49-F238E27FC236}">
                  <a16:creationId xmlns:a16="http://schemas.microsoft.com/office/drawing/2014/main" id="{6491B83E-6A00-4A4F-AC2F-8AC24A79CE7D}"/>
                </a:ext>
              </a:extLst>
            </p:cNvPr>
            <p:cNvPicPr/>
            <p:nvPr/>
          </p:nvPicPr>
          <p:blipFill>
            <a:blip r:embed="rId8"/>
            <a:srcRect/>
            <a:stretch>
              <a:fillRect/>
            </a:stretch>
          </p:blipFill>
          <p:spPr>
            <a:xfrm>
              <a:off x="10657872" y="-1208753"/>
              <a:ext cx="768318" cy="483338"/>
            </a:xfrm>
            <a:prstGeom prst="rect">
              <a:avLst/>
            </a:prstGeom>
            <a:ln w="12700">
              <a:noFill/>
              <a:prstDash val="solid"/>
            </a:ln>
          </p:spPr>
        </p:pic>
        <p:pic>
          <p:nvPicPr>
            <p:cNvPr id="82" name="image13.png">
              <a:extLst>
                <a:ext uri="{FF2B5EF4-FFF2-40B4-BE49-F238E27FC236}">
                  <a16:creationId xmlns:a16="http://schemas.microsoft.com/office/drawing/2014/main" id="{43C99A6F-CDF6-47C0-A256-EE1A5A669712}"/>
                </a:ext>
              </a:extLst>
            </p:cNvPr>
            <p:cNvPicPr/>
            <p:nvPr/>
          </p:nvPicPr>
          <p:blipFill>
            <a:blip r:embed="rId9"/>
            <a:srcRect/>
            <a:stretch>
              <a:fillRect/>
            </a:stretch>
          </p:blipFill>
          <p:spPr>
            <a:xfrm>
              <a:off x="10410222" y="-1391570"/>
              <a:ext cx="768318" cy="481393"/>
            </a:xfrm>
            <a:prstGeom prst="rect">
              <a:avLst/>
            </a:prstGeom>
            <a:ln w="12700">
              <a:noFill/>
              <a:prstDash val="solid"/>
            </a:ln>
          </p:spPr>
        </p:pic>
      </p:grpSp>
      <p:sp>
        <p:nvSpPr>
          <p:cNvPr id="83" name="Rectangle 82">
            <a:extLst>
              <a:ext uri="{FF2B5EF4-FFF2-40B4-BE49-F238E27FC236}">
                <a16:creationId xmlns:a16="http://schemas.microsoft.com/office/drawing/2014/main" id="{260F4F0A-9150-4537-88A2-7C8A6EB112CA}"/>
              </a:ext>
            </a:extLst>
          </p:cNvPr>
          <p:cNvSpPr/>
          <p:nvPr/>
        </p:nvSpPr>
        <p:spPr>
          <a:xfrm>
            <a:off x="4319470" y="1491730"/>
            <a:ext cx="328937" cy="261610"/>
          </a:xfrm>
          <a:prstGeom prst="rect">
            <a:avLst/>
          </a:prstGeom>
        </p:spPr>
        <p:txBody>
          <a:bodyPr wrap="none">
            <a:spAutoFit/>
          </a:bodyPr>
          <a:lstStyle/>
          <a:p>
            <a:pPr algn="ctr"/>
            <a:r>
              <a:rPr lang="en-US" sz="1100">
                <a:solidFill>
                  <a:srgbClr val="134087"/>
                </a:solidFill>
                <a:latin typeface="Montserrat" panose="020B0604020202020204" charset="0"/>
                <a:ea typeface="Montserrat"/>
                <a:cs typeface="Montserrat" panose="020B0604020202020204" charset="0"/>
                <a:sym typeface="Montserrat"/>
              </a:rPr>
              <a:t>or</a:t>
            </a:r>
            <a:endParaRPr lang="en-US" sz="1100">
              <a:latin typeface="Montserrat" panose="020B0604020202020204" charset="0"/>
              <a:cs typeface="Montserrat" panose="020B0604020202020204" charset="0"/>
            </a:endParaRPr>
          </a:p>
        </p:txBody>
      </p:sp>
      <p:sp>
        <p:nvSpPr>
          <p:cNvPr id="84" name="Rectangle 83">
            <a:extLst>
              <a:ext uri="{FF2B5EF4-FFF2-40B4-BE49-F238E27FC236}">
                <a16:creationId xmlns:a16="http://schemas.microsoft.com/office/drawing/2014/main" id="{DC9F351F-3CC6-49E3-93A7-6C5CA8C7A26E}"/>
              </a:ext>
            </a:extLst>
          </p:cNvPr>
          <p:cNvSpPr/>
          <p:nvPr/>
        </p:nvSpPr>
        <p:spPr>
          <a:xfrm>
            <a:off x="5218425" y="1491730"/>
            <a:ext cx="328937" cy="261610"/>
          </a:xfrm>
          <a:prstGeom prst="rect">
            <a:avLst/>
          </a:prstGeom>
        </p:spPr>
        <p:txBody>
          <a:bodyPr wrap="none">
            <a:spAutoFit/>
          </a:bodyPr>
          <a:lstStyle/>
          <a:p>
            <a:pPr algn="ctr"/>
            <a:r>
              <a:rPr lang="en-US" sz="1100">
                <a:solidFill>
                  <a:srgbClr val="134087"/>
                </a:solidFill>
                <a:latin typeface="Montserrat" panose="020B0604020202020204" charset="0"/>
                <a:ea typeface="Montserrat"/>
                <a:cs typeface="Montserrat" panose="020B0604020202020204" charset="0"/>
                <a:sym typeface="Montserrat"/>
              </a:rPr>
              <a:t>or</a:t>
            </a:r>
            <a:endParaRPr lang="en-US" sz="1100">
              <a:latin typeface="Montserrat" panose="020B0604020202020204" charset="0"/>
              <a:cs typeface="Montserrat" panose="020B0604020202020204" charset="0"/>
            </a:endParaRPr>
          </a:p>
        </p:txBody>
      </p:sp>
      <p:sp>
        <p:nvSpPr>
          <p:cNvPr id="85" name="Rectangle 84">
            <a:extLst>
              <a:ext uri="{FF2B5EF4-FFF2-40B4-BE49-F238E27FC236}">
                <a16:creationId xmlns:a16="http://schemas.microsoft.com/office/drawing/2014/main" id="{0F4E91B7-F3E3-449E-93D1-24562A430253}"/>
              </a:ext>
            </a:extLst>
          </p:cNvPr>
          <p:cNvSpPr/>
          <p:nvPr/>
        </p:nvSpPr>
        <p:spPr>
          <a:xfrm>
            <a:off x="6126963" y="1474047"/>
            <a:ext cx="328937" cy="261610"/>
          </a:xfrm>
          <a:prstGeom prst="rect">
            <a:avLst/>
          </a:prstGeom>
        </p:spPr>
        <p:txBody>
          <a:bodyPr wrap="none">
            <a:spAutoFit/>
          </a:bodyPr>
          <a:lstStyle/>
          <a:p>
            <a:pPr algn="ctr"/>
            <a:r>
              <a:rPr lang="en-US" sz="1100">
                <a:solidFill>
                  <a:srgbClr val="134087"/>
                </a:solidFill>
                <a:latin typeface="Montserrat" panose="020B0604020202020204" charset="0"/>
                <a:ea typeface="Montserrat"/>
                <a:cs typeface="Montserrat" panose="020B0604020202020204" charset="0"/>
                <a:sym typeface="Montserrat"/>
              </a:rPr>
              <a:t>or</a:t>
            </a:r>
            <a:endParaRPr lang="en-US" sz="1100">
              <a:latin typeface="Montserrat" panose="020B0604020202020204" charset="0"/>
              <a:cs typeface="Montserrat" panose="020B0604020202020204" charset="0"/>
            </a:endParaRPr>
          </a:p>
        </p:txBody>
      </p:sp>
      <p:sp>
        <p:nvSpPr>
          <p:cNvPr id="86" name="Rectangle 85">
            <a:extLst>
              <a:ext uri="{FF2B5EF4-FFF2-40B4-BE49-F238E27FC236}">
                <a16:creationId xmlns:a16="http://schemas.microsoft.com/office/drawing/2014/main" id="{6A10D5BA-4ABC-4F20-949E-A73F20F48949}"/>
              </a:ext>
            </a:extLst>
          </p:cNvPr>
          <p:cNvSpPr/>
          <p:nvPr/>
        </p:nvSpPr>
        <p:spPr>
          <a:xfrm>
            <a:off x="7033650" y="1470394"/>
            <a:ext cx="328937" cy="261610"/>
          </a:xfrm>
          <a:prstGeom prst="rect">
            <a:avLst/>
          </a:prstGeom>
        </p:spPr>
        <p:txBody>
          <a:bodyPr wrap="none">
            <a:spAutoFit/>
          </a:bodyPr>
          <a:lstStyle/>
          <a:p>
            <a:pPr algn="ctr"/>
            <a:r>
              <a:rPr lang="en-US" sz="1100">
                <a:solidFill>
                  <a:srgbClr val="134087"/>
                </a:solidFill>
                <a:latin typeface="Montserrat" panose="020B0604020202020204" charset="0"/>
                <a:ea typeface="Montserrat"/>
                <a:cs typeface="Montserrat" panose="020B0604020202020204" charset="0"/>
                <a:sym typeface="Montserrat"/>
              </a:rPr>
              <a:t>or</a:t>
            </a:r>
            <a:endParaRPr lang="en-US" sz="1100">
              <a:latin typeface="Montserrat" panose="020B0604020202020204" charset="0"/>
              <a:cs typeface="Montserrat" panose="020B0604020202020204" charset="0"/>
            </a:endParaRPr>
          </a:p>
        </p:txBody>
      </p:sp>
      <p:sp>
        <p:nvSpPr>
          <p:cNvPr id="36" name="Rectangle 35">
            <a:extLst>
              <a:ext uri="{FF2B5EF4-FFF2-40B4-BE49-F238E27FC236}">
                <a16:creationId xmlns:a16="http://schemas.microsoft.com/office/drawing/2014/main" id="{9AA4B4A2-F5D7-4F18-80CD-CAD0F8022767}"/>
              </a:ext>
            </a:extLst>
          </p:cNvPr>
          <p:cNvSpPr/>
          <p:nvPr/>
        </p:nvSpPr>
        <p:spPr>
          <a:xfrm>
            <a:off x="3744831" y="2259116"/>
            <a:ext cx="2376550" cy="338554"/>
          </a:xfrm>
          <a:prstGeom prst="rect">
            <a:avLst/>
          </a:prstGeom>
        </p:spPr>
        <p:txBody>
          <a:bodyPr wrap="square">
            <a:spAutoFit/>
          </a:bodyPr>
          <a:lstStyle/>
          <a:p>
            <a:pPr algn="ctr"/>
            <a:r>
              <a:rPr lang="en-US" sz="1600" i="1">
                <a:latin typeface="Montserrat" panose="020B0604020202020204" charset="0"/>
                <a:ea typeface="Montserrat"/>
                <a:cs typeface="Montserrat" panose="020B0604020202020204" charset="0"/>
                <a:sym typeface="Montserrat"/>
              </a:rPr>
              <a:t>Online only</a:t>
            </a:r>
          </a:p>
        </p:txBody>
      </p:sp>
      <p:sp>
        <p:nvSpPr>
          <p:cNvPr id="37" name="Rectangle 36">
            <a:extLst>
              <a:ext uri="{FF2B5EF4-FFF2-40B4-BE49-F238E27FC236}">
                <a16:creationId xmlns:a16="http://schemas.microsoft.com/office/drawing/2014/main" id="{DC9CBE84-C6F3-4E82-A284-DED430E1C976}"/>
              </a:ext>
            </a:extLst>
          </p:cNvPr>
          <p:cNvSpPr/>
          <p:nvPr/>
        </p:nvSpPr>
        <p:spPr>
          <a:xfrm>
            <a:off x="500781" y="3196284"/>
            <a:ext cx="1553156" cy="1323439"/>
          </a:xfrm>
          <a:prstGeom prst="rect">
            <a:avLst/>
          </a:prstGeom>
        </p:spPr>
        <p:txBody>
          <a:bodyPr wrap="square">
            <a:spAutoFit/>
          </a:bodyPr>
          <a:lstStyle/>
          <a:p>
            <a:pPr algn="ctr"/>
            <a:r>
              <a:rPr lang="en-US" sz="1600" b="1">
                <a:latin typeface="Montserrat" panose="020B0604020202020204" charset="0"/>
                <a:ea typeface="Montserrat"/>
                <a:cs typeface="Montserrat" panose="020B0604020202020204" charset="0"/>
                <a:sym typeface="Montserrat"/>
              </a:rPr>
              <a:t>Matched against the PhilID Card or Mobile App</a:t>
            </a:r>
          </a:p>
        </p:txBody>
      </p:sp>
      <p:sp>
        <p:nvSpPr>
          <p:cNvPr id="41" name="Rectangle 40">
            <a:extLst>
              <a:ext uri="{FF2B5EF4-FFF2-40B4-BE49-F238E27FC236}">
                <a16:creationId xmlns:a16="http://schemas.microsoft.com/office/drawing/2014/main" id="{3984C899-A698-4463-B2A7-64DB1BDAC2E3}"/>
              </a:ext>
            </a:extLst>
          </p:cNvPr>
          <p:cNvSpPr/>
          <p:nvPr/>
        </p:nvSpPr>
        <p:spPr>
          <a:xfrm>
            <a:off x="2309075" y="2827729"/>
            <a:ext cx="2012993" cy="600164"/>
          </a:xfrm>
          <a:prstGeom prst="rect">
            <a:avLst/>
          </a:prstGeom>
        </p:spPr>
        <p:txBody>
          <a:bodyPr wrap="square">
            <a:spAutoFit/>
          </a:bodyPr>
          <a:lstStyle/>
          <a:p>
            <a:pPr algn="ctr"/>
            <a:r>
              <a:rPr lang="en-US" sz="1100">
                <a:solidFill>
                  <a:srgbClr val="134087"/>
                </a:solidFill>
                <a:latin typeface="Montserrat" panose="020B0604020202020204" charset="0"/>
                <a:ea typeface="Montserrat"/>
                <a:cs typeface="Montserrat" panose="020B0604020202020204" charset="0"/>
                <a:sym typeface="Montserrat"/>
              </a:rPr>
              <a:t>Advanced anti-counterfeit security features</a:t>
            </a:r>
            <a:endParaRPr lang="en-US" sz="1100">
              <a:latin typeface="Montserrat" panose="020B0604020202020204" charset="0"/>
              <a:cs typeface="Montserrat" panose="020B0604020202020204" charset="0"/>
            </a:endParaRPr>
          </a:p>
        </p:txBody>
      </p:sp>
      <p:sp>
        <p:nvSpPr>
          <p:cNvPr id="43" name="Rectangle 42">
            <a:extLst>
              <a:ext uri="{FF2B5EF4-FFF2-40B4-BE49-F238E27FC236}">
                <a16:creationId xmlns:a16="http://schemas.microsoft.com/office/drawing/2014/main" id="{BC4D79D4-9AC0-4008-838A-3D793F1A4472}"/>
              </a:ext>
            </a:extLst>
          </p:cNvPr>
          <p:cNvSpPr/>
          <p:nvPr/>
        </p:nvSpPr>
        <p:spPr>
          <a:xfrm>
            <a:off x="5013962" y="2978080"/>
            <a:ext cx="3014338" cy="261610"/>
          </a:xfrm>
          <a:prstGeom prst="rect">
            <a:avLst/>
          </a:prstGeom>
        </p:spPr>
        <p:txBody>
          <a:bodyPr wrap="square">
            <a:spAutoFit/>
          </a:bodyPr>
          <a:lstStyle/>
          <a:p>
            <a:pPr algn="ctr"/>
            <a:r>
              <a:rPr lang="en-US" sz="1100">
                <a:solidFill>
                  <a:srgbClr val="134087"/>
                </a:solidFill>
                <a:latin typeface="Montserrat" panose="020B0604020202020204" charset="0"/>
                <a:ea typeface="Montserrat"/>
                <a:cs typeface="Montserrat" panose="020B0604020202020204" charset="0"/>
                <a:sym typeface="Montserrat"/>
              </a:rPr>
              <a:t>QR code Digital signature verification</a:t>
            </a:r>
            <a:endParaRPr lang="en-US" sz="1100">
              <a:latin typeface="Montserrat" panose="020B0604020202020204" charset="0"/>
              <a:cs typeface="Montserrat" panose="020B0604020202020204" charset="0"/>
            </a:endParaRPr>
          </a:p>
        </p:txBody>
      </p:sp>
      <p:pic>
        <p:nvPicPr>
          <p:cNvPr id="44" name="image16.png">
            <a:extLst>
              <a:ext uri="{FF2B5EF4-FFF2-40B4-BE49-F238E27FC236}">
                <a16:creationId xmlns:a16="http://schemas.microsoft.com/office/drawing/2014/main" id="{AC01E7A1-5E36-44EF-BC33-BC96CBEECB49}"/>
              </a:ext>
            </a:extLst>
          </p:cNvPr>
          <p:cNvPicPr/>
          <p:nvPr/>
        </p:nvPicPr>
        <p:blipFill>
          <a:blip r:embed="rId8"/>
          <a:srcRect/>
          <a:stretch>
            <a:fillRect/>
          </a:stretch>
        </p:blipFill>
        <p:spPr>
          <a:xfrm>
            <a:off x="4899660" y="3568287"/>
            <a:ext cx="1119436" cy="704221"/>
          </a:xfrm>
          <a:prstGeom prst="rect">
            <a:avLst/>
          </a:prstGeom>
          <a:ln w="12700">
            <a:noFill/>
            <a:prstDash val="solid"/>
          </a:ln>
        </p:spPr>
      </p:pic>
      <p:sp>
        <p:nvSpPr>
          <p:cNvPr id="45" name="Cross 44">
            <a:extLst>
              <a:ext uri="{FF2B5EF4-FFF2-40B4-BE49-F238E27FC236}">
                <a16:creationId xmlns:a16="http://schemas.microsoft.com/office/drawing/2014/main" id="{D7A112B8-E418-432F-A5C8-5D7A1BF841F1}"/>
              </a:ext>
            </a:extLst>
          </p:cNvPr>
          <p:cNvSpPr/>
          <p:nvPr/>
        </p:nvSpPr>
        <p:spPr>
          <a:xfrm>
            <a:off x="6872666" y="3665542"/>
            <a:ext cx="383382" cy="383382"/>
          </a:xfrm>
          <a:prstGeom prst="plus">
            <a:avLst>
              <a:gd name="adj" fmla="val 37076"/>
            </a:avLst>
          </a:prstGeom>
          <a:solidFill>
            <a:srgbClr val="134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Montserrat" panose="020B0604020202020204" charset="0"/>
              <a:cs typeface="Montserrat" panose="020B0604020202020204" charset="0"/>
            </a:endParaRPr>
          </a:p>
        </p:txBody>
      </p:sp>
    </p:spTree>
    <p:extLst>
      <p:ext uri="{BB962C8B-B14F-4D97-AF65-F5344CB8AC3E}">
        <p14:creationId xmlns:p14="http://schemas.microsoft.com/office/powerpoint/2010/main" val="1268930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Google Shape;187;p38">
            <a:extLst>
              <a:ext uri="{FF2B5EF4-FFF2-40B4-BE49-F238E27FC236}">
                <a16:creationId xmlns:a16="http://schemas.microsoft.com/office/drawing/2014/main" id="{34ABE70F-3D4A-4508-B148-17D27093CF32}"/>
              </a:ext>
            </a:extLst>
          </p:cNvPr>
          <p:cNvSpPr txBox="1"/>
          <p:nvPr/>
        </p:nvSpPr>
        <p:spPr>
          <a:xfrm>
            <a:off x="250527" y="655127"/>
            <a:ext cx="8557602" cy="4259922"/>
          </a:xfrm>
          <a:prstGeom prst="rect">
            <a:avLst/>
          </a:prstGeom>
          <a:noFill/>
          <a:ln w="38100" cap="flat" cmpd="sng">
            <a:solidFill>
              <a:schemeClr val="accent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None/>
            </a:pPr>
            <a:endParaRPr>
              <a:solidFill>
                <a:srgbClr val="134087"/>
              </a:solidFill>
              <a:latin typeface="Montserrat" panose="020B0604020202020204" charset="0"/>
              <a:ea typeface="Montserrat"/>
              <a:cs typeface="Montserrat" panose="020B0604020202020204" charset="0"/>
              <a:sym typeface="Montserrat"/>
            </a:endParaRPr>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155685" y="276773"/>
            <a:ext cx="4500046" cy="498000"/>
          </a:xfrm>
          <a:prstGeom prst="rect">
            <a:avLst/>
          </a:prstGeom>
          <a:solidFill>
            <a:srgbClr val="134087"/>
          </a:solid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800" b="1">
                <a:solidFill>
                  <a:schemeClr val="lt1"/>
                </a:solidFill>
                <a:latin typeface="Montserrat"/>
                <a:ea typeface="Montserrat"/>
                <a:cs typeface="Montserrat"/>
                <a:sym typeface="Montserrat"/>
              </a:rPr>
              <a:t>PhilSys API-enabled Services</a:t>
            </a:r>
            <a:endParaRPr sz="1800" b="1">
              <a:solidFill>
                <a:schemeClr val="lt1"/>
              </a:solidFill>
              <a:latin typeface="Montserrat"/>
              <a:ea typeface="Montserrat"/>
              <a:cs typeface="Montserrat"/>
              <a:sym typeface="Montserrat"/>
            </a:endParaRPr>
          </a:p>
        </p:txBody>
      </p:sp>
      <p:sp>
        <p:nvSpPr>
          <p:cNvPr id="2" name="Slide Number Placeholder 1">
            <a:extLst>
              <a:ext uri="{FF2B5EF4-FFF2-40B4-BE49-F238E27FC236}">
                <a16:creationId xmlns:a16="http://schemas.microsoft.com/office/drawing/2014/main" id="{DF93C5A9-FABF-4486-BF57-C2BDF7126FB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sp>
        <p:nvSpPr>
          <p:cNvPr id="23" name="Google Shape;188;p38">
            <a:extLst>
              <a:ext uri="{FF2B5EF4-FFF2-40B4-BE49-F238E27FC236}">
                <a16:creationId xmlns:a16="http://schemas.microsoft.com/office/drawing/2014/main" id="{4C9C6FDD-0D47-4770-92E5-6A79DA2C6F87}"/>
              </a:ext>
            </a:extLst>
          </p:cNvPr>
          <p:cNvSpPr txBox="1"/>
          <p:nvPr/>
        </p:nvSpPr>
        <p:spPr>
          <a:xfrm>
            <a:off x="384579" y="2250751"/>
            <a:ext cx="2059332" cy="314578"/>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2000" b="1">
                <a:solidFill>
                  <a:srgbClr val="B62121"/>
                </a:solidFill>
                <a:latin typeface="Aharoni" panose="02010803020104030203" pitchFamily="2" charset="-79"/>
                <a:ea typeface="Montserrat"/>
                <a:cs typeface="Aharoni" panose="02010803020104030203" pitchFamily="2" charset="-79"/>
                <a:sym typeface="Montserrat"/>
              </a:rPr>
              <a:t>Authentication</a:t>
            </a:r>
          </a:p>
        </p:txBody>
      </p:sp>
      <p:pic>
        <p:nvPicPr>
          <p:cNvPr id="24" name="Picture 23" descr="Icon&#10;&#10;Description automatically generated">
            <a:extLst>
              <a:ext uri="{FF2B5EF4-FFF2-40B4-BE49-F238E27FC236}">
                <a16:creationId xmlns:a16="http://schemas.microsoft.com/office/drawing/2014/main" id="{8FC72ED7-AE9D-4F00-9F7F-6E70D1D55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045" y="1320205"/>
            <a:ext cx="914400" cy="914400"/>
          </a:xfrm>
          <a:prstGeom prst="rect">
            <a:avLst/>
          </a:prstGeom>
        </p:spPr>
      </p:pic>
      <p:pic>
        <p:nvPicPr>
          <p:cNvPr id="25" name="Picture 24" descr="Icon&#10;&#10;Description automatically generated">
            <a:extLst>
              <a:ext uri="{FF2B5EF4-FFF2-40B4-BE49-F238E27FC236}">
                <a16:creationId xmlns:a16="http://schemas.microsoft.com/office/drawing/2014/main" id="{7782011D-F824-4A3B-82CB-C44C67168F6C}"/>
              </a:ext>
            </a:extLst>
          </p:cNvPr>
          <p:cNvPicPr>
            <a:picLocks noChangeAspect="1"/>
          </p:cNvPicPr>
          <p:nvPr/>
        </p:nvPicPr>
        <p:blipFill>
          <a:blip r:embed="rId4"/>
          <a:stretch>
            <a:fillRect/>
          </a:stretch>
        </p:blipFill>
        <p:spPr>
          <a:xfrm>
            <a:off x="3062429" y="1320205"/>
            <a:ext cx="914400" cy="914400"/>
          </a:xfrm>
          <a:prstGeom prst="rect">
            <a:avLst/>
          </a:prstGeom>
        </p:spPr>
      </p:pic>
      <p:sp>
        <p:nvSpPr>
          <p:cNvPr id="29" name="Google Shape;188;p38">
            <a:extLst>
              <a:ext uri="{FF2B5EF4-FFF2-40B4-BE49-F238E27FC236}">
                <a16:creationId xmlns:a16="http://schemas.microsoft.com/office/drawing/2014/main" id="{A39B0C52-0E66-481A-913C-BC635AB41823}"/>
              </a:ext>
            </a:extLst>
          </p:cNvPr>
          <p:cNvSpPr txBox="1"/>
          <p:nvPr/>
        </p:nvSpPr>
        <p:spPr>
          <a:xfrm>
            <a:off x="2688908" y="2250751"/>
            <a:ext cx="1643488" cy="314578"/>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2000" b="1">
                <a:solidFill>
                  <a:srgbClr val="B62121"/>
                </a:solidFill>
                <a:latin typeface="Aharoni" panose="02010803020104030203" pitchFamily="2" charset="-79"/>
                <a:ea typeface="Montserrat"/>
                <a:cs typeface="Aharoni" panose="02010803020104030203" pitchFamily="2" charset="-79"/>
                <a:sym typeface="Montserrat"/>
              </a:rPr>
              <a:t>e-KYC</a:t>
            </a:r>
          </a:p>
        </p:txBody>
      </p:sp>
      <p:sp>
        <p:nvSpPr>
          <p:cNvPr id="30" name="Google Shape;188;p38">
            <a:extLst>
              <a:ext uri="{FF2B5EF4-FFF2-40B4-BE49-F238E27FC236}">
                <a16:creationId xmlns:a16="http://schemas.microsoft.com/office/drawing/2014/main" id="{E85343ED-15A5-4DBB-8AB8-0DBB5F812DC0}"/>
              </a:ext>
            </a:extLst>
          </p:cNvPr>
          <p:cNvSpPr txBox="1"/>
          <p:nvPr/>
        </p:nvSpPr>
        <p:spPr>
          <a:xfrm>
            <a:off x="4540957" y="2250751"/>
            <a:ext cx="2159134" cy="314578"/>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2000" b="1">
                <a:solidFill>
                  <a:srgbClr val="B62121"/>
                </a:solidFill>
                <a:latin typeface="Aharoni" panose="02010803020104030203" pitchFamily="2" charset="-79"/>
                <a:ea typeface="Montserrat"/>
                <a:cs typeface="Aharoni" panose="02010803020104030203" pitchFamily="2" charset="-79"/>
                <a:sym typeface="Montserrat"/>
              </a:rPr>
              <a:t>Token Seeding</a:t>
            </a:r>
          </a:p>
        </p:txBody>
      </p:sp>
      <p:sp>
        <p:nvSpPr>
          <p:cNvPr id="31" name="Google Shape;200;p39">
            <a:extLst>
              <a:ext uri="{FF2B5EF4-FFF2-40B4-BE49-F238E27FC236}">
                <a16:creationId xmlns:a16="http://schemas.microsoft.com/office/drawing/2014/main" id="{5045CB86-357B-4738-A20F-CEC891A27FBF}"/>
              </a:ext>
            </a:extLst>
          </p:cNvPr>
          <p:cNvSpPr txBox="1"/>
          <p:nvPr/>
        </p:nvSpPr>
        <p:spPr>
          <a:xfrm>
            <a:off x="438884" y="2675232"/>
            <a:ext cx="1950722" cy="1980588"/>
          </a:xfrm>
          <a:prstGeom prst="rect">
            <a:avLst/>
          </a:prstGeom>
          <a:solidFill>
            <a:schemeClr val="bg1"/>
          </a:solidFill>
          <a:ln w="38100" cap="flat" cmpd="sng">
            <a:noFill/>
            <a:prstDash val="solid"/>
            <a:round/>
            <a:headEnd type="none" w="sm" len="sm"/>
            <a:tailEnd type="none" w="sm" len="sm"/>
          </a:ln>
        </p:spPr>
        <p:txBody>
          <a:bodyPr spcFirstLastPara="1" wrap="square" lIns="68575" tIns="68575" rIns="68575" bIns="68575" anchor="t" anchorCtr="0">
            <a:noAutofit/>
          </a:bodyPr>
          <a:lstStyle/>
          <a:p>
            <a:pPr marL="171450" marR="0" lvl="0" indent="-171450" algn="l" rtl="0">
              <a:spcBef>
                <a:spcPts val="0"/>
              </a:spcBef>
              <a:spcAft>
                <a:spcPts val="600"/>
              </a:spcAft>
              <a:buClr>
                <a:srgbClr val="134087"/>
              </a:buClr>
              <a:buFont typeface="Arial" panose="020B0604020202020204" pitchFamily="34" charset="0"/>
              <a:buChar char="•"/>
            </a:pPr>
            <a:r>
              <a:rPr lang="en-US" sz="1100">
                <a:solidFill>
                  <a:srgbClr val="134087"/>
                </a:solidFill>
                <a:latin typeface="Montserrat"/>
                <a:ea typeface="Montserrat"/>
                <a:cs typeface="Montserrat"/>
                <a:sym typeface="Montserrat"/>
              </a:rPr>
              <a:t>Online or Offline </a:t>
            </a:r>
          </a:p>
          <a:p>
            <a:pPr marL="171450" marR="0" lvl="0" indent="-171450" algn="l" rtl="0">
              <a:spcBef>
                <a:spcPts val="0"/>
              </a:spcBef>
              <a:spcAft>
                <a:spcPts val="600"/>
              </a:spcAft>
              <a:buClr>
                <a:srgbClr val="134087"/>
              </a:buClr>
              <a:buFont typeface="Arial" panose="020B0604020202020204" pitchFamily="34" charset="0"/>
              <a:buChar char="•"/>
            </a:pPr>
            <a:r>
              <a:rPr lang="en-US" sz="1100">
                <a:solidFill>
                  <a:srgbClr val="134087"/>
                </a:solidFill>
                <a:latin typeface="Montserrat"/>
                <a:ea typeface="Montserrat"/>
                <a:cs typeface="Montserrat"/>
                <a:sym typeface="Montserrat"/>
              </a:rPr>
              <a:t>Match against information in the PhilSys Registry and/or PhilID Card and/or Mobile App</a:t>
            </a:r>
          </a:p>
          <a:p>
            <a:pPr marL="171450" marR="0" lvl="0" indent="-171450" algn="l" rtl="0">
              <a:spcBef>
                <a:spcPts val="0"/>
              </a:spcBef>
              <a:spcAft>
                <a:spcPts val="600"/>
              </a:spcAft>
              <a:buClr>
                <a:srgbClr val="134087"/>
              </a:buClr>
              <a:buFont typeface="Arial" panose="020B0604020202020204" pitchFamily="34" charset="0"/>
              <a:buChar char="•"/>
            </a:pPr>
            <a:r>
              <a:rPr lang="en-US" sz="1100">
                <a:solidFill>
                  <a:srgbClr val="134087"/>
                </a:solidFill>
                <a:latin typeface="Montserrat"/>
                <a:ea typeface="Montserrat"/>
                <a:cs typeface="Montserrat"/>
                <a:sym typeface="Montserrat"/>
              </a:rPr>
              <a:t>Online is only Yes/No, accessed via secure Open API connection</a:t>
            </a:r>
          </a:p>
        </p:txBody>
      </p:sp>
      <p:sp>
        <p:nvSpPr>
          <p:cNvPr id="32" name="Google Shape;200;p39">
            <a:extLst>
              <a:ext uri="{FF2B5EF4-FFF2-40B4-BE49-F238E27FC236}">
                <a16:creationId xmlns:a16="http://schemas.microsoft.com/office/drawing/2014/main" id="{D8F0FBB8-F9BC-4DBE-860D-507C365FB001}"/>
              </a:ext>
            </a:extLst>
          </p:cNvPr>
          <p:cNvSpPr txBox="1"/>
          <p:nvPr/>
        </p:nvSpPr>
        <p:spPr>
          <a:xfrm>
            <a:off x="2535291" y="2675232"/>
            <a:ext cx="1950722" cy="1980588"/>
          </a:xfrm>
          <a:prstGeom prst="rect">
            <a:avLst/>
          </a:prstGeom>
          <a:solidFill>
            <a:schemeClr val="bg1"/>
          </a:solidFill>
          <a:ln w="38100" cap="flat" cmpd="sng">
            <a:noFill/>
            <a:prstDash val="solid"/>
            <a:round/>
            <a:headEnd type="none" w="sm" len="sm"/>
            <a:tailEnd type="none" w="sm" len="sm"/>
          </a:ln>
        </p:spPr>
        <p:txBody>
          <a:bodyPr spcFirstLastPara="1" wrap="square" lIns="68575" tIns="68575" rIns="68575" bIns="68575" anchor="t" anchorCtr="0">
            <a:noAutofit/>
          </a:bodyPr>
          <a:lstStyle/>
          <a:p>
            <a:pPr marL="171450" marR="0" lvl="0" indent="-171450" algn="l" rtl="0">
              <a:spcBef>
                <a:spcPts val="0"/>
              </a:spcBef>
              <a:spcAft>
                <a:spcPts val="600"/>
              </a:spcAft>
              <a:buClr>
                <a:srgbClr val="134087"/>
              </a:buClr>
              <a:buFont typeface="Arial" panose="020B0604020202020204" pitchFamily="34" charset="0"/>
              <a:buChar char="•"/>
            </a:pPr>
            <a:r>
              <a:rPr lang="en-US" sz="1100">
                <a:solidFill>
                  <a:srgbClr val="134087"/>
                </a:solidFill>
                <a:latin typeface="Montserrat"/>
                <a:ea typeface="Montserrat"/>
                <a:cs typeface="Montserrat"/>
                <a:sym typeface="Montserrat"/>
              </a:rPr>
              <a:t>Online only</a:t>
            </a:r>
          </a:p>
          <a:p>
            <a:pPr marL="171450" marR="0" lvl="0" indent="-171450" algn="l" rtl="0">
              <a:spcBef>
                <a:spcPts val="0"/>
              </a:spcBef>
              <a:spcAft>
                <a:spcPts val="600"/>
              </a:spcAft>
              <a:buClr>
                <a:srgbClr val="134087"/>
              </a:buClr>
              <a:buFont typeface="Arial" panose="020B0604020202020204" pitchFamily="34" charset="0"/>
              <a:buChar char="•"/>
            </a:pPr>
            <a:r>
              <a:rPr lang="en-US" sz="1100" b="1">
                <a:solidFill>
                  <a:srgbClr val="134087"/>
                </a:solidFill>
                <a:latin typeface="Montserrat"/>
                <a:ea typeface="Montserrat"/>
                <a:cs typeface="Montserrat"/>
                <a:sym typeface="Montserrat"/>
              </a:rPr>
              <a:t>Authentication + </a:t>
            </a:r>
            <a:r>
              <a:rPr lang="en-US" sz="1100">
                <a:solidFill>
                  <a:srgbClr val="134087"/>
                </a:solidFill>
                <a:latin typeface="Montserrat"/>
                <a:ea typeface="Montserrat"/>
                <a:cs typeface="Montserrat"/>
                <a:sym typeface="Montserrat"/>
              </a:rPr>
              <a:t>sharing pre-defined data attributes from the PhilSys Registry</a:t>
            </a:r>
          </a:p>
          <a:p>
            <a:pPr marL="171450" marR="0" lvl="0" indent="-171450" algn="l" rtl="0">
              <a:spcBef>
                <a:spcPts val="0"/>
              </a:spcBef>
              <a:spcAft>
                <a:spcPts val="600"/>
              </a:spcAft>
              <a:buClr>
                <a:srgbClr val="134087"/>
              </a:buClr>
              <a:buFont typeface="Arial" panose="020B0604020202020204" pitchFamily="34" charset="0"/>
              <a:buChar char="•"/>
            </a:pPr>
            <a:r>
              <a:rPr lang="en-US" sz="1100">
                <a:solidFill>
                  <a:srgbClr val="134087"/>
                </a:solidFill>
                <a:latin typeface="Montserrat"/>
                <a:ea typeface="Montserrat"/>
                <a:cs typeface="Montserrat"/>
                <a:sym typeface="Montserrat"/>
              </a:rPr>
              <a:t>Can be used to pre-fill forms (e.g. applying for a subsidy) and for regulatory compliance</a:t>
            </a:r>
          </a:p>
        </p:txBody>
      </p:sp>
      <p:sp>
        <p:nvSpPr>
          <p:cNvPr id="33" name="Google Shape;200;p39">
            <a:extLst>
              <a:ext uri="{FF2B5EF4-FFF2-40B4-BE49-F238E27FC236}">
                <a16:creationId xmlns:a16="http://schemas.microsoft.com/office/drawing/2014/main" id="{59D03418-554B-45A3-8110-2B77CB0A1DBA}"/>
              </a:ext>
            </a:extLst>
          </p:cNvPr>
          <p:cNvSpPr txBox="1"/>
          <p:nvPr/>
        </p:nvSpPr>
        <p:spPr>
          <a:xfrm>
            <a:off x="4655731" y="2675232"/>
            <a:ext cx="1950722" cy="1668168"/>
          </a:xfrm>
          <a:prstGeom prst="rect">
            <a:avLst/>
          </a:prstGeom>
          <a:solidFill>
            <a:schemeClr val="bg1"/>
          </a:solidFill>
          <a:ln w="38100" cap="flat" cmpd="sng">
            <a:noFill/>
            <a:prstDash val="solid"/>
            <a:round/>
            <a:headEnd type="none" w="sm" len="sm"/>
            <a:tailEnd type="none" w="sm" len="sm"/>
          </a:ln>
        </p:spPr>
        <p:txBody>
          <a:bodyPr spcFirstLastPara="1" wrap="square" lIns="68575" tIns="68575" rIns="68575" bIns="68575" anchor="t" anchorCtr="0">
            <a:noAutofit/>
          </a:bodyPr>
          <a:lstStyle/>
          <a:p>
            <a:pPr marL="171450" marR="0" lvl="0" indent="-171450" algn="l" rtl="0">
              <a:spcBef>
                <a:spcPts val="0"/>
              </a:spcBef>
              <a:spcAft>
                <a:spcPts val="600"/>
              </a:spcAft>
              <a:buClr>
                <a:srgbClr val="134087"/>
              </a:buClr>
              <a:buFont typeface="Arial" panose="020B0604020202020204" pitchFamily="34" charset="0"/>
              <a:buChar char="•"/>
            </a:pPr>
            <a:r>
              <a:rPr lang="en-US" sz="1100">
                <a:solidFill>
                  <a:srgbClr val="134087"/>
                </a:solidFill>
                <a:latin typeface="Montserrat"/>
                <a:ea typeface="Montserrat"/>
                <a:cs typeface="Montserrat"/>
                <a:sym typeface="Montserrat"/>
              </a:rPr>
              <a:t>Incorporating PSN Tokens into databases, to establish uniqueness of a client</a:t>
            </a:r>
          </a:p>
          <a:p>
            <a:pPr marL="171450" marR="0" lvl="0" indent="-171450" algn="l" rtl="0">
              <a:spcBef>
                <a:spcPts val="0"/>
              </a:spcBef>
              <a:spcAft>
                <a:spcPts val="600"/>
              </a:spcAft>
              <a:buClr>
                <a:srgbClr val="134087"/>
              </a:buClr>
              <a:buFont typeface="Arial" panose="020B0604020202020204" pitchFamily="34" charset="0"/>
              <a:buChar char="•"/>
            </a:pPr>
            <a:r>
              <a:rPr lang="en-US" sz="1100">
                <a:solidFill>
                  <a:srgbClr val="134087"/>
                </a:solidFill>
                <a:latin typeface="Montserrat"/>
                <a:ea typeface="Montserrat"/>
                <a:cs typeface="Montserrat"/>
                <a:sym typeface="Montserrat"/>
              </a:rPr>
              <a:t>Used to identify fake, duplicate or deceased individuals</a:t>
            </a:r>
          </a:p>
        </p:txBody>
      </p:sp>
      <p:sp>
        <p:nvSpPr>
          <p:cNvPr id="15" name="Google Shape;188;p38">
            <a:extLst>
              <a:ext uri="{FF2B5EF4-FFF2-40B4-BE49-F238E27FC236}">
                <a16:creationId xmlns:a16="http://schemas.microsoft.com/office/drawing/2014/main" id="{855272B0-1449-4038-A8F6-CB138795A22D}"/>
              </a:ext>
            </a:extLst>
          </p:cNvPr>
          <p:cNvSpPr txBox="1"/>
          <p:nvPr/>
        </p:nvSpPr>
        <p:spPr>
          <a:xfrm>
            <a:off x="6639622" y="2250751"/>
            <a:ext cx="2159134" cy="314578"/>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2000" b="1">
                <a:solidFill>
                  <a:srgbClr val="B62121"/>
                </a:solidFill>
                <a:latin typeface="Aharoni" panose="02010803020104030203" pitchFamily="2" charset="-79"/>
                <a:ea typeface="Montserrat"/>
                <a:cs typeface="Aharoni" panose="02010803020104030203" pitchFamily="2" charset="-79"/>
                <a:sym typeface="Montserrat"/>
              </a:rPr>
              <a:t>Token Matching</a:t>
            </a:r>
          </a:p>
        </p:txBody>
      </p:sp>
      <p:sp>
        <p:nvSpPr>
          <p:cNvPr id="16" name="Google Shape;200;p39">
            <a:extLst>
              <a:ext uri="{FF2B5EF4-FFF2-40B4-BE49-F238E27FC236}">
                <a16:creationId xmlns:a16="http://schemas.microsoft.com/office/drawing/2014/main" id="{7F14E660-CC37-4BB2-BA54-ACBBE77B4B61}"/>
              </a:ext>
            </a:extLst>
          </p:cNvPr>
          <p:cNvSpPr txBox="1"/>
          <p:nvPr/>
        </p:nvSpPr>
        <p:spPr>
          <a:xfrm>
            <a:off x="6754396" y="2675232"/>
            <a:ext cx="1950722" cy="1668168"/>
          </a:xfrm>
          <a:prstGeom prst="rect">
            <a:avLst/>
          </a:prstGeom>
          <a:solidFill>
            <a:schemeClr val="bg1"/>
          </a:solidFill>
          <a:ln w="38100" cap="flat" cmpd="sng">
            <a:noFill/>
            <a:prstDash val="solid"/>
            <a:round/>
            <a:headEnd type="none" w="sm" len="sm"/>
            <a:tailEnd type="none" w="sm" len="sm"/>
          </a:ln>
        </p:spPr>
        <p:txBody>
          <a:bodyPr spcFirstLastPara="1" wrap="square" lIns="68575" tIns="68575" rIns="68575" bIns="68575" anchor="t" anchorCtr="0">
            <a:noAutofit/>
          </a:bodyPr>
          <a:lstStyle/>
          <a:p>
            <a:pPr marL="171450" marR="0" lvl="0" indent="-171450" algn="l" rtl="0">
              <a:spcBef>
                <a:spcPts val="0"/>
              </a:spcBef>
              <a:spcAft>
                <a:spcPts val="600"/>
              </a:spcAft>
              <a:buClr>
                <a:srgbClr val="134087"/>
              </a:buClr>
              <a:buFont typeface="Arial" panose="020B0604020202020204" pitchFamily="34" charset="0"/>
              <a:buChar char="•"/>
            </a:pPr>
            <a:r>
              <a:rPr lang="en-US" sz="1100" dirty="0">
                <a:solidFill>
                  <a:srgbClr val="134087"/>
                </a:solidFill>
                <a:latin typeface="Montserrat"/>
                <a:ea typeface="Montserrat"/>
                <a:cs typeface="Montserrat"/>
                <a:sym typeface="Montserrat"/>
              </a:rPr>
              <a:t>Matching tokens on same PSN holder across different agencies</a:t>
            </a:r>
          </a:p>
          <a:p>
            <a:pPr marL="171450" marR="0" lvl="0" indent="-171450" algn="l" rtl="0">
              <a:spcBef>
                <a:spcPts val="0"/>
              </a:spcBef>
              <a:spcAft>
                <a:spcPts val="600"/>
              </a:spcAft>
              <a:buClr>
                <a:srgbClr val="134087"/>
              </a:buClr>
              <a:buFont typeface="Arial" panose="020B0604020202020204" pitchFamily="34" charset="0"/>
              <a:buChar char="•"/>
            </a:pPr>
            <a:r>
              <a:rPr lang="en-US" sz="1100" dirty="0">
                <a:solidFill>
                  <a:srgbClr val="134087"/>
                </a:solidFill>
                <a:latin typeface="Montserrat"/>
                <a:ea typeface="Montserrat"/>
                <a:cs typeface="Montserrat"/>
                <a:sym typeface="Montserrat"/>
              </a:rPr>
              <a:t>Used to facilitate data exchange on the same individual (e.g. for verifying eligibility for a payment</a:t>
            </a:r>
          </a:p>
        </p:txBody>
      </p:sp>
      <p:grpSp>
        <p:nvGrpSpPr>
          <p:cNvPr id="9" name="Group 8">
            <a:extLst>
              <a:ext uri="{FF2B5EF4-FFF2-40B4-BE49-F238E27FC236}">
                <a16:creationId xmlns:a16="http://schemas.microsoft.com/office/drawing/2014/main" id="{3FC00E99-278D-47E1-9B1B-1896E704940D}"/>
              </a:ext>
            </a:extLst>
          </p:cNvPr>
          <p:cNvGrpSpPr/>
          <p:nvPr/>
        </p:nvGrpSpPr>
        <p:grpSpPr>
          <a:xfrm>
            <a:off x="4863664" y="1451334"/>
            <a:ext cx="1451577" cy="681751"/>
            <a:chOff x="4848300" y="1451334"/>
            <a:chExt cx="1451577" cy="681751"/>
          </a:xfrm>
        </p:grpSpPr>
        <p:pic>
          <p:nvPicPr>
            <p:cNvPr id="8" name="Picture 7" descr="Icon&#10;&#10;Description automatically generated">
              <a:extLst>
                <a:ext uri="{FF2B5EF4-FFF2-40B4-BE49-F238E27FC236}">
                  <a16:creationId xmlns:a16="http://schemas.microsoft.com/office/drawing/2014/main" id="{78A0B555-2C1B-4204-9C53-0768524B5174}"/>
                </a:ext>
              </a:extLst>
            </p:cNvPr>
            <p:cNvPicPr>
              <a:picLocks noChangeAspect="1"/>
            </p:cNvPicPr>
            <p:nvPr/>
          </p:nvPicPr>
          <p:blipFill>
            <a:blip r:embed="rId5"/>
            <a:stretch>
              <a:fillRect/>
            </a:stretch>
          </p:blipFill>
          <p:spPr>
            <a:xfrm>
              <a:off x="5243373" y="1451334"/>
              <a:ext cx="681751" cy="681751"/>
            </a:xfrm>
            <a:prstGeom prst="rect">
              <a:avLst/>
            </a:prstGeom>
          </p:spPr>
        </p:pic>
        <p:pic>
          <p:nvPicPr>
            <p:cNvPr id="4" name="Picture 3" descr="Icon&#10;&#10;Description automatically generated">
              <a:extLst>
                <a:ext uri="{FF2B5EF4-FFF2-40B4-BE49-F238E27FC236}">
                  <a16:creationId xmlns:a16="http://schemas.microsoft.com/office/drawing/2014/main" id="{0985E4A7-1317-4977-8347-620927F30EC9}"/>
                </a:ext>
              </a:extLst>
            </p:cNvPr>
            <p:cNvPicPr>
              <a:picLocks noChangeAspect="1"/>
            </p:cNvPicPr>
            <p:nvPr/>
          </p:nvPicPr>
          <p:blipFill>
            <a:blip r:embed="rId6"/>
            <a:stretch>
              <a:fillRect/>
            </a:stretch>
          </p:blipFill>
          <p:spPr>
            <a:xfrm>
              <a:off x="5801877" y="1528405"/>
              <a:ext cx="498000" cy="498000"/>
            </a:xfrm>
            <a:prstGeom prst="rect">
              <a:avLst/>
            </a:prstGeom>
          </p:spPr>
        </p:pic>
        <p:pic>
          <p:nvPicPr>
            <p:cNvPr id="19" name="Picture 18" descr="Icon&#10;&#10;Description automatically generated">
              <a:extLst>
                <a:ext uri="{FF2B5EF4-FFF2-40B4-BE49-F238E27FC236}">
                  <a16:creationId xmlns:a16="http://schemas.microsoft.com/office/drawing/2014/main" id="{D0820D83-CEB7-480E-81F9-C73516822BFB}"/>
                </a:ext>
              </a:extLst>
            </p:cNvPr>
            <p:cNvPicPr>
              <a:picLocks noChangeAspect="1"/>
            </p:cNvPicPr>
            <p:nvPr/>
          </p:nvPicPr>
          <p:blipFill>
            <a:blip r:embed="rId6"/>
            <a:stretch>
              <a:fillRect/>
            </a:stretch>
          </p:blipFill>
          <p:spPr>
            <a:xfrm>
              <a:off x="4848300" y="1528405"/>
              <a:ext cx="498000" cy="498000"/>
            </a:xfrm>
            <a:prstGeom prst="rect">
              <a:avLst/>
            </a:prstGeom>
          </p:spPr>
        </p:pic>
      </p:grpSp>
      <p:grpSp>
        <p:nvGrpSpPr>
          <p:cNvPr id="10" name="Group 9">
            <a:extLst>
              <a:ext uri="{FF2B5EF4-FFF2-40B4-BE49-F238E27FC236}">
                <a16:creationId xmlns:a16="http://schemas.microsoft.com/office/drawing/2014/main" id="{B797898E-9B26-45BE-9D48-5642BECDFB63}"/>
              </a:ext>
            </a:extLst>
          </p:cNvPr>
          <p:cNvGrpSpPr/>
          <p:nvPr/>
        </p:nvGrpSpPr>
        <p:grpSpPr>
          <a:xfrm>
            <a:off x="7273196" y="1320205"/>
            <a:ext cx="914400" cy="917874"/>
            <a:chOff x="7273196" y="1320205"/>
            <a:chExt cx="914400" cy="917874"/>
          </a:xfrm>
        </p:grpSpPr>
        <p:pic>
          <p:nvPicPr>
            <p:cNvPr id="14" name="Picture 13" descr="Icon&#10;&#10;Description automatically generated">
              <a:extLst>
                <a:ext uri="{FF2B5EF4-FFF2-40B4-BE49-F238E27FC236}">
                  <a16:creationId xmlns:a16="http://schemas.microsoft.com/office/drawing/2014/main" id="{78124725-7BB8-43EE-AE97-3F592C0080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73196" y="1320205"/>
              <a:ext cx="914400" cy="914400"/>
            </a:xfrm>
            <a:prstGeom prst="rect">
              <a:avLst/>
            </a:prstGeom>
          </p:spPr>
        </p:pic>
        <p:pic>
          <p:nvPicPr>
            <p:cNvPr id="26" name="Picture 25" descr="Icon&#10;&#10;Description automatically generated">
              <a:extLst>
                <a:ext uri="{FF2B5EF4-FFF2-40B4-BE49-F238E27FC236}">
                  <a16:creationId xmlns:a16="http://schemas.microsoft.com/office/drawing/2014/main" id="{BA0D0A5E-5130-46BA-8837-574BD0D49851}"/>
                </a:ext>
              </a:extLst>
            </p:cNvPr>
            <p:cNvPicPr>
              <a:picLocks noChangeAspect="1"/>
            </p:cNvPicPr>
            <p:nvPr/>
          </p:nvPicPr>
          <p:blipFill>
            <a:blip r:embed="rId5"/>
            <a:stretch>
              <a:fillRect/>
            </a:stretch>
          </p:blipFill>
          <p:spPr>
            <a:xfrm>
              <a:off x="7304927" y="1584960"/>
              <a:ext cx="252208" cy="261719"/>
            </a:xfrm>
            <a:prstGeom prst="rect">
              <a:avLst/>
            </a:prstGeom>
          </p:spPr>
        </p:pic>
        <p:pic>
          <p:nvPicPr>
            <p:cNvPr id="28" name="Picture 27" descr="Icon&#10;&#10;Description automatically generated">
              <a:extLst>
                <a:ext uri="{FF2B5EF4-FFF2-40B4-BE49-F238E27FC236}">
                  <a16:creationId xmlns:a16="http://schemas.microsoft.com/office/drawing/2014/main" id="{91BE7AAE-D4B4-4A77-A7F0-89661F26B81D}"/>
                </a:ext>
              </a:extLst>
            </p:cNvPr>
            <p:cNvPicPr>
              <a:picLocks noChangeAspect="1"/>
            </p:cNvPicPr>
            <p:nvPr/>
          </p:nvPicPr>
          <p:blipFill>
            <a:blip r:embed="rId5"/>
            <a:stretch>
              <a:fillRect/>
            </a:stretch>
          </p:blipFill>
          <p:spPr>
            <a:xfrm>
              <a:off x="7680212" y="1377315"/>
              <a:ext cx="252208" cy="261719"/>
            </a:xfrm>
            <a:prstGeom prst="rect">
              <a:avLst/>
            </a:prstGeom>
          </p:spPr>
        </p:pic>
        <p:pic>
          <p:nvPicPr>
            <p:cNvPr id="34" name="Picture 33" descr="Icon&#10;&#10;Description automatically generated">
              <a:extLst>
                <a:ext uri="{FF2B5EF4-FFF2-40B4-BE49-F238E27FC236}">
                  <a16:creationId xmlns:a16="http://schemas.microsoft.com/office/drawing/2014/main" id="{A846448A-D5FA-4E49-A084-4978A19424F1}"/>
                </a:ext>
              </a:extLst>
            </p:cNvPr>
            <p:cNvPicPr>
              <a:picLocks noChangeAspect="1"/>
            </p:cNvPicPr>
            <p:nvPr/>
          </p:nvPicPr>
          <p:blipFill>
            <a:blip r:embed="rId5"/>
            <a:stretch>
              <a:fillRect/>
            </a:stretch>
          </p:blipFill>
          <p:spPr>
            <a:xfrm>
              <a:off x="7887857" y="1786494"/>
              <a:ext cx="252208" cy="261719"/>
            </a:xfrm>
            <a:prstGeom prst="rect">
              <a:avLst/>
            </a:prstGeom>
          </p:spPr>
        </p:pic>
        <p:pic>
          <p:nvPicPr>
            <p:cNvPr id="35" name="Picture 34" descr="Icon&#10;&#10;Description automatically generated">
              <a:extLst>
                <a:ext uri="{FF2B5EF4-FFF2-40B4-BE49-F238E27FC236}">
                  <a16:creationId xmlns:a16="http://schemas.microsoft.com/office/drawing/2014/main" id="{812446BE-9379-4DDE-83EA-4AF208B8A3FE}"/>
                </a:ext>
              </a:extLst>
            </p:cNvPr>
            <p:cNvPicPr>
              <a:picLocks noChangeAspect="1"/>
            </p:cNvPicPr>
            <p:nvPr/>
          </p:nvPicPr>
          <p:blipFill>
            <a:blip r:embed="rId5"/>
            <a:stretch>
              <a:fillRect/>
            </a:stretch>
          </p:blipFill>
          <p:spPr>
            <a:xfrm>
              <a:off x="7510667" y="1976360"/>
              <a:ext cx="252208" cy="261719"/>
            </a:xfrm>
            <a:prstGeom prst="rect">
              <a:avLst/>
            </a:prstGeom>
          </p:spPr>
        </p:pic>
      </p:grpSp>
    </p:spTree>
    <p:extLst>
      <p:ext uri="{BB962C8B-B14F-4D97-AF65-F5344CB8AC3E}">
        <p14:creationId xmlns:p14="http://schemas.microsoft.com/office/powerpoint/2010/main" val="386727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8"/>
          <p:cNvSpPr txBox="1"/>
          <p:nvPr/>
        </p:nvSpPr>
        <p:spPr>
          <a:xfrm>
            <a:off x="365186" y="822205"/>
            <a:ext cx="8413627" cy="3823393"/>
          </a:xfrm>
          <a:prstGeom prst="rect">
            <a:avLst/>
          </a:prstGeom>
          <a:noFill/>
          <a:ln w="38100" cap="flat" cmpd="sng">
            <a:solidFill>
              <a:schemeClr val="accent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None/>
            </a:pPr>
            <a:endParaRPr sz="1900" b="0" i="0" u="none" strike="noStrike" cap="none">
              <a:solidFill>
                <a:srgbClr val="134087"/>
              </a:solidFill>
              <a:latin typeface="Montserrat"/>
              <a:ea typeface="Montserrat"/>
              <a:cs typeface="Montserrat"/>
              <a:sym typeface="Montserrat"/>
            </a:endParaRPr>
          </a:p>
        </p:txBody>
      </p:sp>
      <p:pic>
        <p:nvPicPr>
          <p:cNvPr id="216" name="Google Shape;216;p8"/>
          <p:cNvPicPr preferRelativeResize="0"/>
          <p:nvPr/>
        </p:nvPicPr>
        <p:blipFill rotWithShape="1">
          <a:blip r:embed="rId3">
            <a:alphaModFix/>
          </a:blip>
          <a:srcRect/>
          <a:stretch/>
        </p:blipFill>
        <p:spPr>
          <a:xfrm>
            <a:off x="3306753" y="1099450"/>
            <a:ext cx="1162945" cy="1085258"/>
          </a:xfrm>
          <a:prstGeom prst="rect">
            <a:avLst/>
          </a:prstGeom>
          <a:noFill/>
          <a:ln>
            <a:noFill/>
          </a:ln>
        </p:spPr>
      </p:pic>
      <p:sp>
        <p:nvSpPr>
          <p:cNvPr id="217" name="Google Shape;217;p8"/>
          <p:cNvSpPr txBox="1"/>
          <p:nvPr/>
        </p:nvSpPr>
        <p:spPr>
          <a:xfrm>
            <a:off x="155685" y="497902"/>
            <a:ext cx="5983858" cy="498000"/>
          </a:xfrm>
          <a:prstGeom prst="rect">
            <a:avLst/>
          </a:prstGeom>
          <a:solidFill>
            <a:srgbClr val="134087"/>
          </a:solid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US" sz="1800" b="1" i="0" u="none" strike="noStrike" cap="none">
                <a:solidFill>
                  <a:schemeClr val="lt1"/>
                </a:solidFill>
                <a:latin typeface="Montserrat"/>
                <a:ea typeface="Montserrat"/>
                <a:cs typeface="Montserrat"/>
                <a:sym typeface="Montserrat"/>
              </a:rPr>
              <a:t>Online Authentication and E-KYC Process</a:t>
            </a:r>
            <a:endParaRPr/>
          </a:p>
        </p:txBody>
      </p:sp>
      <p:pic>
        <p:nvPicPr>
          <p:cNvPr id="218" name="Google Shape;218;p8" descr="Icon&#10;&#10;Description automatically generated"/>
          <p:cNvPicPr preferRelativeResize="0"/>
          <p:nvPr/>
        </p:nvPicPr>
        <p:blipFill rotWithShape="1">
          <a:blip r:embed="rId4">
            <a:alphaModFix/>
          </a:blip>
          <a:srcRect/>
          <a:stretch/>
        </p:blipFill>
        <p:spPr>
          <a:xfrm>
            <a:off x="1001489" y="2086553"/>
            <a:ext cx="1027812" cy="1027812"/>
          </a:xfrm>
          <a:prstGeom prst="rect">
            <a:avLst/>
          </a:prstGeom>
          <a:noFill/>
          <a:ln>
            <a:noFill/>
          </a:ln>
        </p:spPr>
      </p:pic>
      <p:cxnSp>
        <p:nvCxnSpPr>
          <p:cNvPr id="219" name="Google Shape;219;p8"/>
          <p:cNvCxnSpPr/>
          <p:nvPr/>
        </p:nvCxnSpPr>
        <p:spPr>
          <a:xfrm rot="10800000" flipH="1">
            <a:off x="2029302" y="1926196"/>
            <a:ext cx="1338538" cy="669062"/>
          </a:xfrm>
          <a:prstGeom prst="straightConnector1">
            <a:avLst/>
          </a:prstGeom>
          <a:noFill/>
          <a:ln w="76200" cap="flat" cmpd="sng">
            <a:solidFill>
              <a:srgbClr val="A1A1A1"/>
            </a:solidFill>
            <a:prstDash val="solid"/>
            <a:round/>
            <a:headEnd type="none" w="sm" len="sm"/>
            <a:tailEnd type="triangle" w="med" len="med"/>
          </a:ln>
        </p:spPr>
      </p:cxnSp>
      <p:sp>
        <p:nvSpPr>
          <p:cNvPr id="220" name="Google Shape;220;p8"/>
          <p:cNvSpPr/>
          <p:nvPr/>
        </p:nvSpPr>
        <p:spPr>
          <a:xfrm>
            <a:off x="2594337" y="2413121"/>
            <a:ext cx="538211" cy="87158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grpSp>
        <p:nvGrpSpPr>
          <p:cNvPr id="221" name="Google Shape;221;p8"/>
          <p:cNvGrpSpPr/>
          <p:nvPr/>
        </p:nvGrpSpPr>
        <p:grpSpPr>
          <a:xfrm>
            <a:off x="2360916" y="1926197"/>
            <a:ext cx="655952" cy="783508"/>
            <a:chOff x="941697" y="3402506"/>
            <a:chExt cx="874602" cy="1044677"/>
          </a:xfrm>
        </p:grpSpPr>
        <p:sp>
          <p:nvSpPr>
            <p:cNvPr id="222" name="Google Shape;222;p8"/>
            <p:cNvSpPr txBox="1"/>
            <p:nvPr/>
          </p:nvSpPr>
          <p:spPr>
            <a:xfrm>
              <a:off x="941697" y="3402506"/>
              <a:ext cx="874602" cy="322344"/>
            </a:xfrm>
            <a:prstGeom prst="rect">
              <a:avLst/>
            </a:prstGeom>
            <a:noFill/>
            <a:ln>
              <a:noFill/>
            </a:ln>
          </p:spPr>
          <p:txBody>
            <a:bodyPr spcFirstLastPara="1" wrap="square" lIns="51425" tIns="51425" rIns="51425" bIns="51425" anchor="ctr" anchorCtr="0">
              <a:noAutofit/>
            </a:bodyPr>
            <a:lstStyle/>
            <a:p>
              <a:pPr marL="0" marR="0" lvl="0" indent="0" algn="ctr" rtl="0">
                <a:lnSpc>
                  <a:spcPct val="100000"/>
                </a:lnSpc>
                <a:spcBef>
                  <a:spcPts val="0"/>
                </a:spcBef>
                <a:spcAft>
                  <a:spcPts val="0"/>
                </a:spcAft>
                <a:buNone/>
              </a:pPr>
              <a:r>
                <a:rPr lang="en-US" sz="2100" b="1" i="0" u="none" strike="noStrike" cap="none">
                  <a:solidFill>
                    <a:srgbClr val="B62121"/>
                  </a:solidFill>
                  <a:latin typeface="Aharoni"/>
                  <a:ea typeface="Aharoni"/>
                  <a:cs typeface="Aharoni"/>
                  <a:sym typeface="Aharoni"/>
                </a:rPr>
                <a:t>PCN</a:t>
              </a:r>
              <a:endParaRPr/>
            </a:p>
            <a:p>
              <a:pPr marL="0" marR="0" lvl="0" indent="0" algn="ctr" rtl="0">
                <a:lnSpc>
                  <a:spcPct val="100000"/>
                </a:lnSpc>
                <a:spcBef>
                  <a:spcPts val="0"/>
                </a:spcBef>
                <a:spcAft>
                  <a:spcPts val="0"/>
                </a:spcAft>
                <a:buNone/>
              </a:pPr>
              <a:endParaRPr sz="2100" b="1" i="0" u="none" strike="noStrike" cap="none">
                <a:solidFill>
                  <a:srgbClr val="B62121"/>
                </a:solidFill>
                <a:latin typeface="Aharoni"/>
                <a:ea typeface="Aharoni"/>
                <a:cs typeface="Aharoni"/>
                <a:sym typeface="Aharoni"/>
              </a:endParaRPr>
            </a:p>
          </p:txBody>
        </p:sp>
        <p:pic>
          <p:nvPicPr>
            <p:cNvPr id="223" name="Google Shape;223;p8" descr="Logo&#10;&#10;Description automatically generated"/>
            <p:cNvPicPr preferRelativeResize="0"/>
            <p:nvPr/>
          </p:nvPicPr>
          <p:blipFill rotWithShape="1">
            <a:blip r:embed="rId5">
              <a:alphaModFix/>
            </a:blip>
            <a:srcRect/>
            <a:stretch/>
          </p:blipFill>
          <p:spPr>
            <a:xfrm>
              <a:off x="1118392" y="3925973"/>
              <a:ext cx="521210" cy="521210"/>
            </a:xfrm>
            <a:prstGeom prst="rect">
              <a:avLst/>
            </a:prstGeom>
            <a:noFill/>
            <a:ln>
              <a:noFill/>
            </a:ln>
          </p:spPr>
        </p:pic>
        <p:sp>
          <p:nvSpPr>
            <p:cNvPr id="224" name="Google Shape;224;p8"/>
            <p:cNvSpPr/>
            <p:nvPr/>
          </p:nvSpPr>
          <p:spPr>
            <a:xfrm>
              <a:off x="1275722" y="3606125"/>
              <a:ext cx="206552" cy="206552"/>
            </a:xfrm>
            <a:prstGeom prst="plus">
              <a:avLst>
                <a:gd name="adj" fmla="val 37076"/>
              </a:avLst>
            </a:prstGeom>
            <a:solidFill>
              <a:srgbClr val="13408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225" name="Google Shape;225;p8"/>
          <p:cNvGrpSpPr/>
          <p:nvPr/>
        </p:nvGrpSpPr>
        <p:grpSpPr>
          <a:xfrm>
            <a:off x="7354739" y="2848915"/>
            <a:ext cx="1027814" cy="1071996"/>
            <a:chOff x="7616929" y="2768519"/>
            <a:chExt cx="1370418" cy="1429328"/>
          </a:xfrm>
        </p:grpSpPr>
        <p:sp>
          <p:nvSpPr>
            <p:cNvPr id="226" name="Google Shape;226;p8"/>
            <p:cNvSpPr/>
            <p:nvPr/>
          </p:nvSpPr>
          <p:spPr>
            <a:xfrm>
              <a:off x="7616929" y="2768519"/>
              <a:ext cx="1370416" cy="1429328"/>
            </a:xfrm>
            <a:prstGeom prst="can">
              <a:avLst>
                <a:gd name="adj" fmla="val 25000"/>
              </a:avLst>
            </a:prstGeom>
            <a:solidFill>
              <a:schemeClr val="lt1"/>
            </a:solidFill>
            <a:ln w="25400" cap="flat" cmpd="sng">
              <a:solidFill>
                <a:srgbClr val="1340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227" name="Google Shape;227;p8"/>
            <p:cNvPicPr preferRelativeResize="0"/>
            <p:nvPr/>
          </p:nvPicPr>
          <p:blipFill rotWithShape="1">
            <a:blip r:embed="rId6">
              <a:alphaModFix/>
            </a:blip>
            <a:srcRect/>
            <a:stretch/>
          </p:blipFill>
          <p:spPr>
            <a:xfrm>
              <a:off x="8045245" y="3174438"/>
              <a:ext cx="459003" cy="470764"/>
            </a:xfrm>
            <a:prstGeom prst="rect">
              <a:avLst/>
            </a:prstGeom>
            <a:noFill/>
            <a:ln>
              <a:noFill/>
            </a:ln>
          </p:spPr>
        </p:pic>
        <p:sp>
          <p:nvSpPr>
            <p:cNvPr id="228" name="Google Shape;228;p8"/>
            <p:cNvSpPr/>
            <p:nvPr/>
          </p:nvSpPr>
          <p:spPr>
            <a:xfrm>
              <a:off x="7616932" y="3655018"/>
              <a:ext cx="1370415" cy="49244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900" b="1" i="0" u="none" strike="noStrike" cap="none">
                  <a:solidFill>
                    <a:srgbClr val="C00000"/>
                  </a:solidFill>
                  <a:latin typeface="Montserrat"/>
                  <a:ea typeface="Montserrat"/>
                  <a:cs typeface="Montserrat"/>
                  <a:sym typeface="Montserrat"/>
                </a:rPr>
                <a:t>PhilSys Registry</a:t>
              </a:r>
              <a:endParaRPr/>
            </a:p>
          </p:txBody>
        </p:sp>
      </p:grpSp>
      <p:cxnSp>
        <p:nvCxnSpPr>
          <p:cNvPr id="229" name="Google Shape;229;p8"/>
          <p:cNvCxnSpPr/>
          <p:nvPr/>
        </p:nvCxnSpPr>
        <p:spPr>
          <a:xfrm>
            <a:off x="4294319" y="1782051"/>
            <a:ext cx="927751" cy="506206"/>
          </a:xfrm>
          <a:prstGeom prst="straightConnector1">
            <a:avLst/>
          </a:prstGeom>
          <a:noFill/>
          <a:ln w="76200" cap="flat" cmpd="sng">
            <a:solidFill>
              <a:srgbClr val="A1A1A1"/>
            </a:solidFill>
            <a:prstDash val="solid"/>
            <a:round/>
            <a:headEnd type="none" w="sm" len="sm"/>
            <a:tailEnd type="triangle" w="med" len="med"/>
          </a:ln>
        </p:spPr>
      </p:cxnSp>
      <p:sp>
        <p:nvSpPr>
          <p:cNvPr id="230" name="Google Shape;230;p8"/>
          <p:cNvSpPr/>
          <p:nvPr/>
        </p:nvSpPr>
        <p:spPr>
          <a:xfrm>
            <a:off x="4651219" y="1298000"/>
            <a:ext cx="1729691" cy="57708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2. </a:t>
            </a:r>
            <a:r>
              <a:rPr lang="en-US" sz="1050" b="0" i="0" u="none" strike="noStrike" cap="none">
                <a:solidFill>
                  <a:srgbClr val="000000"/>
                </a:solidFill>
                <a:latin typeface="Arial"/>
                <a:ea typeface="Arial"/>
                <a:cs typeface="Arial"/>
                <a:sym typeface="Arial"/>
              </a:rPr>
              <a:t>Authentication request sent by relying party to TSP via API</a:t>
            </a:r>
            <a:endParaRPr/>
          </a:p>
        </p:txBody>
      </p:sp>
      <p:sp>
        <p:nvSpPr>
          <p:cNvPr id="231" name="Google Shape;231;p8"/>
          <p:cNvSpPr/>
          <p:nvPr/>
        </p:nvSpPr>
        <p:spPr>
          <a:xfrm>
            <a:off x="4250319" y="2199109"/>
            <a:ext cx="882805" cy="372641"/>
          </a:xfrm>
          <a:custGeom>
            <a:avLst/>
            <a:gdLst/>
            <a:ahLst/>
            <a:cxnLst/>
            <a:rect l="l" t="t" r="r" b="b"/>
            <a:pathLst>
              <a:path w="1895475" h="800100" extrusionOk="0">
                <a:moveTo>
                  <a:pt x="1895475" y="800100"/>
                </a:moveTo>
                <a:cubicBezTo>
                  <a:pt x="1420018" y="785812"/>
                  <a:pt x="944562" y="771525"/>
                  <a:pt x="628650" y="638175"/>
                </a:cubicBezTo>
                <a:cubicBezTo>
                  <a:pt x="312738" y="504825"/>
                  <a:pt x="92075" y="198438"/>
                  <a:pt x="0" y="0"/>
                </a:cubicBezTo>
              </a:path>
            </a:pathLst>
          </a:custGeom>
          <a:noFill/>
          <a:ln w="76200" cap="flat" cmpd="sng">
            <a:solidFill>
              <a:srgbClr val="7F7F7F"/>
            </a:solidFill>
            <a:prstDash val="solid"/>
            <a:round/>
            <a:headEnd type="none" w="sm" len="sm"/>
            <a:tailEnd type="triangl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232" name="Google Shape;232;p8"/>
          <p:cNvSpPr/>
          <p:nvPr/>
        </p:nvSpPr>
        <p:spPr>
          <a:xfrm>
            <a:off x="2856168" y="2934250"/>
            <a:ext cx="3396087" cy="12875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4. </a:t>
            </a:r>
            <a:r>
              <a:rPr lang="en-US" sz="1050" b="0" i="0" u="none" strike="noStrike" cap="none">
                <a:solidFill>
                  <a:srgbClr val="000000"/>
                </a:solidFill>
                <a:latin typeface="Arial"/>
                <a:ea typeface="Arial"/>
                <a:cs typeface="Arial"/>
                <a:sym typeface="Arial"/>
              </a:rPr>
              <a:t>Yes or No response returned via TSP</a:t>
            </a:r>
            <a:endParaRPr/>
          </a:p>
          <a:p>
            <a:pPr marL="0" marR="0" lvl="0" indent="0" algn="ctr" rtl="0">
              <a:lnSpc>
                <a:spcPct val="100000"/>
              </a:lnSpc>
              <a:spcBef>
                <a:spcPts val="450"/>
              </a:spcBef>
              <a:spcAft>
                <a:spcPts val="0"/>
              </a:spcAft>
              <a:buNone/>
            </a:pPr>
            <a:r>
              <a:rPr lang="en-US" sz="1050" b="1" i="0" u="none" strike="noStrike" cap="none">
                <a:solidFill>
                  <a:srgbClr val="000000"/>
                </a:solidFill>
                <a:latin typeface="Arial"/>
                <a:ea typeface="Arial"/>
                <a:cs typeface="Arial"/>
                <a:sym typeface="Arial"/>
              </a:rPr>
              <a:t>If e-KYC:</a:t>
            </a:r>
            <a:r>
              <a:rPr lang="en-US" sz="1050" b="0" i="0" u="none" strike="noStrike" cap="none">
                <a:solidFill>
                  <a:srgbClr val="000000"/>
                </a:solidFill>
                <a:latin typeface="Arial"/>
                <a:ea typeface="Arial"/>
                <a:cs typeface="Arial"/>
                <a:sym typeface="Arial"/>
              </a:rPr>
              <a:t> If authentication successful, relying party will also receive name, date of birth, photo, PSN token and/or address in </a:t>
            </a:r>
            <a:r>
              <a:rPr lang="en-US" sz="1050" b="0" i="0" u="sng" strike="noStrike" cap="none">
                <a:solidFill>
                  <a:srgbClr val="000000"/>
                </a:solidFill>
                <a:latin typeface="Arial"/>
                <a:ea typeface="Arial"/>
                <a:cs typeface="Arial"/>
                <a:sym typeface="Arial"/>
              </a:rPr>
              <a:t>digital signed </a:t>
            </a:r>
            <a:r>
              <a:rPr lang="en-US" sz="1050" b="0" i="0" u="none" strike="noStrike" cap="none">
                <a:solidFill>
                  <a:srgbClr val="000000"/>
                </a:solidFill>
                <a:latin typeface="Arial"/>
                <a:ea typeface="Arial"/>
                <a:cs typeface="Arial"/>
                <a:sym typeface="Arial"/>
              </a:rPr>
              <a:t>format, which can be used to pre-fill an application form or to store (e.g. banks keeping data for Anti-Money Laundering purposes)</a:t>
            </a:r>
            <a:endParaRPr/>
          </a:p>
        </p:txBody>
      </p:sp>
      <p:sp>
        <p:nvSpPr>
          <p:cNvPr id="233" name="Google Shape;233;p8"/>
          <p:cNvSpPr/>
          <p:nvPr/>
        </p:nvSpPr>
        <p:spPr>
          <a:xfrm>
            <a:off x="300921" y="1167718"/>
            <a:ext cx="2037994" cy="9002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1. </a:t>
            </a:r>
            <a:r>
              <a:rPr lang="en-US" sz="1050" b="0" i="0" u="none" strike="noStrike" cap="none">
                <a:solidFill>
                  <a:srgbClr val="000000"/>
                </a:solidFill>
                <a:latin typeface="Arial"/>
                <a:ea typeface="Arial"/>
                <a:cs typeface="Arial"/>
                <a:sym typeface="Arial"/>
              </a:rPr>
              <a:t>When accessing a service online or OTC, registrant provides PCN or Alyas PSN and a biometric is scanned (or OTP requested)</a:t>
            </a:r>
            <a:endParaRPr/>
          </a:p>
        </p:txBody>
      </p:sp>
      <p:sp>
        <p:nvSpPr>
          <p:cNvPr id="234" name="Google Shape;234;p8"/>
          <p:cNvSpPr/>
          <p:nvPr/>
        </p:nvSpPr>
        <p:spPr>
          <a:xfrm>
            <a:off x="6652125" y="2014241"/>
            <a:ext cx="1528331"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3. </a:t>
            </a:r>
            <a:r>
              <a:rPr lang="en-US" sz="1050" b="0" i="0" u="none" strike="noStrike" cap="none">
                <a:solidFill>
                  <a:srgbClr val="000000"/>
                </a:solidFill>
                <a:latin typeface="Arial"/>
                <a:ea typeface="Arial"/>
                <a:cs typeface="Arial"/>
                <a:sym typeface="Arial"/>
              </a:rPr>
              <a:t>TSP sends to PhilSys Registry, which  will match biometric or OTP</a:t>
            </a:r>
            <a:endParaRPr/>
          </a:p>
        </p:txBody>
      </p:sp>
      <p:sp>
        <p:nvSpPr>
          <p:cNvPr id="235" name="Google Shape;235;p8"/>
          <p:cNvSpPr/>
          <p:nvPr/>
        </p:nvSpPr>
        <p:spPr>
          <a:xfrm>
            <a:off x="5262257" y="1977326"/>
            <a:ext cx="1027812" cy="871589"/>
          </a:xfrm>
          <a:prstGeom prst="roundRect">
            <a:avLst>
              <a:gd name="adj" fmla="val 16667"/>
            </a:avLst>
          </a:prstGeom>
          <a:solidFill>
            <a:schemeClr val="accen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100" b="1" i="0" u="none" strike="noStrike" cap="none">
                <a:solidFill>
                  <a:schemeClr val="lt1"/>
                </a:solidFill>
                <a:latin typeface="Arial"/>
                <a:ea typeface="Arial"/>
                <a:cs typeface="Arial"/>
                <a:sym typeface="Arial"/>
              </a:rPr>
              <a:t>TSP</a:t>
            </a:r>
            <a:endParaRPr/>
          </a:p>
          <a:p>
            <a:pPr marL="0" marR="0" lvl="0" indent="0" algn="ctr" rtl="0">
              <a:lnSpc>
                <a:spcPct val="100000"/>
              </a:lnSpc>
              <a:spcBef>
                <a:spcPts val="0"/>
              </a:spcBef>
              <a:spcAft>
                <a:spcPts val="0"/>
              </a:spcAft>
              <a:buNone/>
            </a:pPr>
            <a:r>
              <a:rPr lang="en-US" sz="1050" b="1" i="0" u="none" strike="noStrike" cap="none">
                <a:solidFill>
                  <a:schemeClr val="lt1"/>
                </a:solidFill>
                <a:latin typeface="Arial"/>
                <a:ea typeface="Arial"/>
                <a:cs typeface="Arial"/>
                <a:sym typeface="Arial"/>
              </a:rPr>
              <a:t>(PSA initially)</a:t>
            </a:r>
            <a:endParaRPr/>
          </a:p>
        </p:txBody>
      </p:sp>
      <p:cxnSp>
        <p:nvCxnSpPr>
          <p:cNvPr id="236" name="Google Shape;236;p8"/>
          <p:cNvCxnSpPr/>
          <p:nvPr/>
        </p:nvCxnSpPr>
        <p:spPr>
          <a:xfrm>
            <a:off x="6331834" y="2522844"/>
            <a:ext cx="927751" cy="506206"/>
          </a:xfrm>
          <a:prstGeom prst="straightConnector1">
            <a:avLst/>
          </a:prstGeom>
          <a:noFill/>
          <a:ln w="76200" cap="flat" cmpd="sng">
            <a:solidFill>
              <a:srgbClr val="A1A1A1"/>
            </a:solidFill>
            <a:prstDash val="solid"/>
            <a:round/>
            <a:headEnd type="none" w="sm" len="sm"/>
            <a:tailEnd type="triangle" w="med" len="med"/>
          </a:ln>
        </p:spPr>
      </p:cxnSp>
      <p:sp>
        <p:nvSpPr>
          <p:cNvPr id="237" name="Google Shape;237;p8"/>
          <p:cNvSpPr/>
          <p:nvPr/>
        </p:nvSpPr>
        <p:spPr>
          <a:xfrm>
            <a:off x="6287834" y="2939903"/>
            <a:ext cx="882805" cy="372641"/>
          </a:xfrm>
          <a:custGeom>
            <a:avLst/>
            <a:gdLst/>
            <a:ahLst/>
            <a:cxnLst/>
            <a:rect l="l" t="t" r="r" b="b"/>
            <a:pathLst>
              <a:path w="1895475" h="800100" extrusionOk="0">
                <a:moveTo>
                  <a:pt x="1895475" y="800100"/>
                </a:moveTo>
                <a:cubicBezTo>
                  <a:pt x="1420018" y="785812"/>
                  <a:pt x="944562" y="771525"/>
                  <a:pt x="628650" y="638175"/>
                </a:cubicBezTo>
                <a:cubicBezTo>
                  <a:pt x="312738" y="504825"/>
                  <a:pt x="92075" y="198438"/>
                  <a:pt x="0" y="0"/>
                </a:cubicBezTo>
              </a:path>
            </a:pathLst>
          </a:custGeom>
          <a:noFill/>
          <a:ln w="76200" cap="flat" cmpd="sng">
            <a:solidFill>
              <a:srgbClr val="7F7F7F"/>
            </a:solidFill>
            <a:prstDash val="solid"/>
            <a:round/>
            <a:headEnd type="none" w="sm" len="sm"/>
            <a:tailEnd type="triangl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9"/>
          <p:cNvSpPr/>
          <p:nvPr/>
        </p:nvSpPr>
        <p:spPr>
          <a:xfrm>
            <a:off x="5056981" y="3665300"/>
            <a:ext cx="3668127" cy="980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44" name="Google Shape;244;p9"/>
          <p:cNvSpPr txBox="1"/>
          <p:nvPr/>
        </p:nvSpPr>
        <p:spPr>
          <a:xfrm>
            <a:off x="281669" y="589525"/>
            <a:ext cx="8443440" cy="4370279"/>
          </a:xfrm>
          <a:prstGeom prst="rect">
            <a:avLst/>
          </a:prstGeom>
          <a:noFill/>
          <a:ln w="38100" cap="flat" cmpd="sng">
            <a:solidFill>
              <a:schemeClr val="accent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None/>
            </a:pPr>
            <a:endParaRPr sz="1900" b="0" i="0" u="none" strike="noStrike" cap="none">
              <a:solidFill>
                <a:srgbClr val="134087"/>
              </a:solidFill>
              <a:latin typeface="Montserrat"/>
              <a:ea typeface="Montserrat"/>
              <a:cs typeface="Montserrat"/>
              <a:sym typeface="Montserrat"/>
            </a:endParaRPr>
          </a:p>
        </p:txBody>
      </p:sp>
      <p:sp>
        <p:nvSpPr>
          <p:cNvPr id="245" name="Google Shape;245;p9"/>
          <p:cNvSpPr txBox="1"/>
          <p:nvPr/>
        </p:nvSpPr>
        <p:spPr>
          <a:xfrm>
            <a:off x="135082" y="327313"/>
            <a:ext cx="5835053" cy="445907"/>
          </a:xfrm>
          <a:prstGeom prst="rect">
            <a:avLst/>
          </a:prstGeom>
          <a:solidFill>
            <a:srgbClr val="134087"/>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None/>
            </a:pPr>
            <a:r>
              <a:rPr lang="en-US" sz="1800" b="1" i="0" u="none" strike="noStrike" cap="none">
                <a:solidFill>
                  <a:schemeClr val="lt1"/>
                </a:solidFill>
                <a:latin typeface="Montserrat"/>
                <a:ea typeface="Montserrat"/>
                <a:cs typeface="Montserrat"/>
                <a:sym typeface="Montserrat"/>
              </a:rPr>
              <a:t>PhilSys QR Code Verification</a:t>
            </a:r>
            <a:endParaRPr/>
          </a:p>
        </p:txBody>
      </p:sp>
      <p:pic>
        <p:nvPicPr>
          <p:cNvPr id="246" name="Google Shape;246;p9"/>
          <p:cNvPicPr preferRelativeResize="0"/>
          <p:nvPr/>
        </p:nvPicPr>
        <p:blipFill rotWithShape="1">
          <a:blip r:embed="rId3">
            <a:alphaModFix/>
          </a:blip>
          <a:srcRect l="19581" t="7308" r="22474" b="13716"/>
          <a:stretch/>
        </p:blipFill>
        <p:spPr>
          <a:xfrm>
            <a:off x="6422345" y="935774"/>
            <a:ext cx="1944415" cy="3745794"/>
          </a:xfrm>
          <a:prstGeom prst="rect">
            <a:avLst/>
          </a:prstGeom>
          <a:noFill/>
          <a:ln>
            <a:noFill/>
          </a:ln>
        </p:spPr>
      </p:pic>
      <p:sp>
        <p:nvSpPr>
          <p:cNvPr id="247" name="Google Shape;247;p9"/>
          <p:cNvSpPr/>
          <p:nvPr/>
        </p:nvSpPr>
        <p:spPr>
          <a:xfrm>
            <a:off x="395088" y="1158352"/>
            <a:ext cx="5937133" cy="371636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rgbClr val="1E4E79"/>
                </a:solidFill>
                <a:latin typeface="Arial"/>
                <a:ea typeface="Arial"/>
                <a:cs typeface="Arial"/>
                <a:sym typeface="Arial"/>
              </a:rPr>
              <a:t>Public keys for verification of the digital signature will be distributed to relying parties. </a:t>
            </a:r>
            <a:r>
              <a:rPr lang="en-US" sz="1800" b="1" i="0" u="none" strike="noStrike" cap="none" dirty="0">
                <a:solidFill>
                  <a:srgbClr val="1E4E79"/>
                </a:solidFill>
                <a:latin typeface="Arial"/>
                <a:ea typeface="Arial"/>
                <a:cs typeface="Arial"/>
                <a:sym typeface="Arial"/>
              </a:rPr>
              <a:t>Details will follow soon.</a:t>
            </a:r>
            <a:endParaRPr dirty="0"/>
          </a:p>
          <a:p>
            <a:pPr marL="0" marR="0" lvl="0" indent="0" algn="l" rtl="0">
              <a:lnSpc>
                <a:spcPct val="100000"/>
              </a:lnSpc>
              <a:spcBef>
                <a:spcPts val="900"/>
              </a:spcBef>
              <a:spcAft>
                <a:spcPts val="0"/>
              </a:spcAft>
              <a:buNone/>
            </a:pPr>
            <a:endParaRPr sz="1800" b="0" i="0" u="none" strike="noStrike" cap="none" dirty="0">
              <a:solidFill>
                <a:srgbClr val="1E4E79"/>
              </a:solidFill>
              <a:latin typeface="Arial"/>
              <a:ea typeface="Arial"/>
              <a:cs typeface="Arial"/>
              <a:sym typeface="Arial"/>
            </a:endParaRPr>
          </a:p>
          <a:p>
            <a:pPr marL="0" marR="0" lvl="0" indent="0" algn="l" rtl="0">
              <a:lnSpc>
                <a:spcPct val="100000"/>
              </a:lnSpc>
              <a:spcBef>
                <a:spcPts val="900"/>
              </a:spcBef>
              <a:spcAft>
                <a:spcPts val="0"/>
              </a:spcAft>
              <a:buNone/>
            </a:pPr>
            <a:r>
              <a:rPr lang="en-US" sz="1800" b="0" i="0" u="none" strike="noStrike" cap="none" dirty="0">
                <a:solidFill>
                  <a:srgbClr val="1E4E79"/>
                </a:solidFill>
                <a:latin typeface="Arial"/>
                <a:ea typeface="Arial"/>
                <a:cs typeface="Arial"/>
                <a:sym typeface="Arial"/>
              </a:rPr>
              <a:t>PSA will also build a </a:t>
            </a:r>
            <a:r>
              <a:rPr lang="en-US" sz="1800" b="1" i="0" u="none" strike="noStrike" cap="none" dirty="0" err="1">
                <a:solidFill>
                  <a:srgbClr val="1E4E79"/>
                </a:solidFill>
                <a:latin typeface="Arial"/>
                <a:ea typeface="Arial"/>
                <a:cs typeface="Arial"/>
                <a:sym typeface="Arial"/>
              </a:rPr>
              <a:t>PhilSys</a:t>
            </a:r>
            <a:r>
              <a:rPr lang="en-US" sz="1800" b="1" i="0" u="none" strike="noStrike" cap="none" dirty="0">
                <a:solidFill>
                  <a:srgbClr val="1E4E79"/>
                </a:solidFill>
                <a:latin typeface="Arial"/>
                <a:ea typeface="Arial"/>
                <a:cs typeface="Arial"/>
                <a:sym typeface="Arial"/>
              </a:rPr>
              <a:t> QR Code Verification System (website) </a:t>
            </a:r>
            <a:r>
              <a:rPr lang="en-US" sz="1800" b="0" i="0" u="none" strike="noStrike" cap="none" dirty="0">
                <a:solidFill>
                  <a:srgbClr val="1E4E79"/>
                </a:solidFill>
                <a:latin typeface="Arial"/>
                <a:ea typeface="Arial"/>
                <a:cs typeface="Arial"/>
                <a:sym typeface="Arial"/>
              </a:rPr>
              <a:t>for public use:</a:t>
            </a:r>
            <a:endParaRPr dirty="0"/>
          </a:p>
          <a:p>
            <a:pPr marL="257175" marR="0" lvl="0" indent="-257175" algn="l" rtl="0">
              <a:lnSpc>
                <a:spcPct val="100000"/>
              </a:lnSpc>
              <a:spcBef>
                <a:spcPts val="900"/>
              </a:spcBef>
              <a:spcAft>
                <a:spcPts val="0"/>
              </a:spcAft>
              <a:buClr>
                <a:srgbClr val="000000"/>
              </a:buClr>
              <a:buSzPts val="1800"/>
              <a:buFont typeface="Arial"/>
              <a:buChar char="•"/>
            </a:pPr>
            <a:r>
              <a:rPr lang="en-US" sz="1800" b="0" i="0" u="none" strike="noStrike" cap="none">
                <a:solidFill>
                  <a:srgbClr val="1E4E79"/>
                </a:solidFill>
                <a:latin typeface="Arial"/>
                <a:ea typeface="Arial"/>
                <a:cs typeface="Arial"/>
                <a:sym typeface="Arial"/>
              </a:rPr>
              <a:t>URL</a:t>
            </a:r>
            <a:r>
              <a:rPr lang="en-US" sz="1800" b="0" i="0" u="none" strike="noStrike" cap="none" dirty="0">
                <a:solidFill>
                  <a:srgbClr val="1E4E79"/>
                </a:solidFill>
                <a:latin typeface="Arial"/>
                <a:ea typeface="Arial"/>
                <a:cs typeface="Arial"/>
                <a:sym typeface="Arial"/>
              </a:rPr>
              <a:t>: </a:t>
            </a:r>
            <a:r>
              <a:rPr lang="en-PH" sz="1800" b="0" i="0" u="sng" strike="noStrike" dirty="0">
                <a:solidFill>
                  <a:srgbClr val="1155CC"/>
                </a:solidFill>
                <a:effectLst/>
                <a:latin typeface="Arial" panose="020B0604020202020204" pitchFamily="34" charset="0"/>
                <a:hlinkClick r:id="rId4"/>
              </a:rPr>
              <a:t>https://verify.philsys.gov.ph</a:t>
            </a:r>
            <a:endParaRPr lang="en-PH" sz="1800" b="0" i="0" u="sng" strike="noStrike" dirty="0">
              <a:solidFill>
                <a:srgbClr val="1155CC"/>
              </a:solidFill>
              <a:effectLst/>
              <a:latin typeface="Arial" panose="020B0604020202020204" pitchFamily="34" charset="0"/>
            </a:endParaRPr>
          </a:p>
          <a:p>
            <a:pPr marL="257175" marR="0" lvl="0" indent="-257175" algn="l" rtl="0">
              <a:lnSpc>
                <a:spcPct val="100000"/>
              </a:lnSpc>
              <a:spcBef>
                <a:spcPts val="900"/>
              </a:spcBef>
              <a:spcAft>
                <a:spcPts val="0"/>
              </a:spcAft>
              <a:buClr>
                <a:srgbClr val="000000"/>
              </a:buClr>
              <a:buSzPts val="1800"/>
              <a:buFont typeface="Arial"/>
              <a:buChar char="•"/>
            </a:pPr>
            <a:r>
              <a:rPr lang="en-US" sz="1800" b="0" i="0" u="none" strike="noStrike" cap="none" dirty="0">
                <a:solidFill>
                  <a:srgbClr val="1E4E79"/>
                </a:solidFill>
                <a:latin typeface="Arial"/>
                <a:ea typeface="Arial"/>
                <a:cs typeface="Arial"/>
                <a:sym typeface="Arial"/>
              </a:rPr>
              <a:t>Enables a RP to verify the integrity of the data encoded in the QR code of </a:t>
            </a:r>
            <a:r>
              <a:rPr lang="en-US" sz="1800" b="0" i="0" u="none" strike="noStrike" cap="none" dirty="0" err="1">
                <a:solidFill>
                  <a:srgbClr val="1E4E79"/>
                </a:solidFill>
                <a:latin typeface="Arial"/>
                <a:ea typeface="Arial"/>
                <a:cs typeface="Arial"/>
                <a:sym typeface="Arial"/>
              </a:rPr>
              <a:t>PhilIDs</a:t>
            </a:r>
            <a:r>
              <a:rPr lang="en-US" sz="1800" b="0" i="0" u="none" strike="noStrike" cap="none" dirty="0">
                <a:solidFill>
                  <a:srgbClr val="1E4E79"/>
                </a:solidFill>
                <a:latin typeface="Arial"/>
                <a:ea typeface="Arial"/>
                <a:cs typeface="Arial"/>
                <a:sym typeface="Arial"/>
              </a:rPr>
              <a:t> (demographic only) and </a:t>
            </a:r>
            <a:r>
              <a:rPr lang="en-US" sz="1800" b="0" i="0" u="none" strike="noStrike" cap="none" dirty="0" err="1">
                <a:solidFill>
                  <a:srgbClr val="1E4E79"/>
                </a:solidFill>
                <a:latin typeface="Arial"/>
                <a:ea typeface="Arial"/>
                <a:cs typeface="Arial"/>
                <a:sym typeface="Arial"/>
              </a:rPr>
              <a:t>mPhilIDs</a:t>
            </a:r>
            <a:r>
              <a:rPr lang="en-US" sz="1800" b="0" i="0" u="none" strike="noStrike" cap="none" dirty="0">
                <a:solidFill>
                  <a:srgbClr val="1E4E79"/>
                </a:solidFill>
                <a:latin typeface="Arial"/>
                <a:ea typeface="Arial"/>
                <a:cs typeface="Arial"/>
                <a:sym typeface="Arial"/>
              </a:rPr>
              <a:t> (demographic [and possibly photo])</a:t>
            </a:r>
            <a:endParaRPr dirty="0"/>
          </a:p>
          <a:p>
            <a:pPr marL="257175" marR="0" lvl="0" indent="-257175" algn="l" rtl="0">
              <a:lnSpc>
                <a:spcPct val="100000"/>
              </a:lnSpc>
              <a:spcBef>
                <a:spcPts val="900"/>
              </a:spcBef>
              <a:spcAft>
                <a:spcPts val="0"/>
              </a:spcAft>
              <a:buClr>
                <a:srgbClr val="000000"/>
              </a:buClr>
              <a:buSzPts val="1800"/>
              <a:buFont typeface="Arial"/>
              <a:buChar char="•"/>
            </a:pPr>
            <a:r>
              <a:rPr lang="en-US" sz="1800" b="0" i="0" u="none" strike="noStrike" cap="none" dirty="0">
                <a:solidFill>
                  <a:srgbClr val="1E4E79"/>
                </a:solidFill>
                <a:latin typeface="Arial"/>
                <a:ea typeface="Arial"/>
                <a:cs typeface="Arial"/>
                <a:sym typeface="Arial"/>
              </a:rPr>
              <a:t>Under Pilot Testing (05-26 November 2021)</a:t>
            </a:r>
            <a:endParaRPr dirty="0"/>
          </a:p>
        </p:txBody>
      </p:sp>
    </p:spTree>
    <p:extLst>
      <p:ext uri="{BB962C8B-B14F-4D97-AF65-F5344CB8AC3E}">
        <p14:creationId xmlns:p14="http://schemas.microsoft.com/office/powerpoint/2010/main" val="366515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0"/>
          <p:cNvSpPr txBox="1"/>
          <p:nvPr/>
        </p:nvSpPr>
        <p:spPr>
          <a:xfrm>
            <a:off x="293199" y="689791"/>
            <a:ext cx="8557602" cy="4259922"/>
          </a:xfrm>
          <a:prstGeom prst="rect">
            <a:avLst/>
          </a:prstGeom>
          <a:noFill/>
          <a:ln w="38100" cap="flat" cmpd="sng">
            <a:solidFill>
              <a:schemeClr val="accent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Clr>
                <a:srgbClr val="000000"/>
              </a:buClr>
              <a:buSzPts val="1900"/>
              <a:buFont typeface="Arial"/>
              <a:buNone/>
            </a:pPr>
            <a:endParaRPr sz="1900" b="0" i="0" u="none" strike="noStrike" cap="none">
              <a:solidFill>
                <a:srgbClr val="134087"/>
              </a:solidFill>
              <a:latin typeface="Montserrat"/>
              <a:ea typeface="Montserrat"/>
              <a:cs typeface="Montserrat"/>
              <a:sym typeface="Montserrat"/>
            </a:endParaRPr>
          </a:p>
        </p:txBody>
      </p:sp>
      <p:sp>
        <p:nvSpPr>
          <p:cNvPr id="253" name="Google Shape;253;p10"/>
          <p:cNvSpPr txBox="1"/>
          <p:nvPr/>
        </p:nvSpPr>
        <p:spPr>
          <a:xfrm>
            <a:off x="155685" y="276773"/>
            <a:ext cx="5391676" cy="498000"/>
          </a:xfrm>
          <a:prstGeom prst="rect">
            <a:avLst/>
          </a:prstGeom>
          <a:solidFill>
            <a:srgbClr val="134087"/>
          </a:solid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800" b="1" i="0" u="none" strike="noStrike" cap="none">
                <a:solidFill>
                  <a:schemeClr val="lt1"/>
                </a:solidFill>
                <a:latin typeface="Montserrat"/>
                <a:ea typeface="Montserrat"/>
                <a:cs typeface="Montserrat"/>
                <a:sym typeface="Montserrat"/>
              </a:rPr>
              <a:t>What Agencies Need to Adopt PhilSys</a:t>
            </a:r>
            <a:endParaRPr sz="1800" b="1" i="0" u="none" strike="noStrike" cap="none">
              <a:solidFill>
                <a:schemeClr val="lt1"/>
              </a:solidFill>
              <a:latin typeface="Montserrat"/>
              <a:ea typeface="Montserrat"/>
              <a:cs typeface="Montserrat"/>
              <a:sym typeface="Montserrat"/>
            </a:endParaRPr>
          </a:p>
        </p:txBody>
      </p:sp>
      <p:sp>
        <p:nvSpPr>
          <p:cNvPr id="254" name="Google Shape;254;p1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SzPts val="900"/>
              <a:buNone/>
            </a:pPr>
            <a:fld id="{00000000-1234-1234-1234-123412341234}" type="slidenum">
              <a:rPr lang="en-US"/>
              <a:t>13</a:t>
            </a:fld>
            <a:endParaRPr/>
          </a:p>
        </p:txBody>
      </p:sp>
      <p:grpSp>
        <p:nvGrpSpPr>
          <p:cNvPr id="255" name="Google Shape;255;p10"/>
          <p:cNvGrpSpPr/>
          <p:nvPr/>
        </p:nvGrpSpPr>
        <p:grpSpPr>
          <a:xfrm>
            <a:off x="639351" y="2174046"/>
            <a:ext cx="4439112" cy="548640"/>
            <a:chOff x="639351" y="2271112"/>
            <a:chExt cx="4439112" cy="548640"/>
          </a:xfrm>
        </p:grpSpPr>
        <p:pic>
          <p:nvPicPr>
            <p:cNvPr id="256" name="Google Shape;256;p10" descr="Icon&#10;&#10;Description automatically generated"/>
            <p:cNvPicPr preferRelativeResize="0"/>
            <p:nvPr/>
          </p:nvPicPr>
          <p:blipFill rotWithShape="1">
            <a:blip r:embed="rId3">
              <a:alphaModFix/>
            </a:blip>
            <a:srcRect/>
            <a:stretch/>
          </p:blipFill>
          <p:spPr>
            <a:xfrm>
              <a:off x="639351" y="2271112"/>
              <a:ext cx="548640" cy="548640"/>
            </a:xfrm>
            <a:prstGeom prst="rect">
              <a:avLst/>
            </a:prstGeom>
            <a:noFill/>
            <a:ln>
              <a:noFill/>
            </a:ln>
          </p:spPr>
        </p:pic>
        <p:sp>
          <p:nvSpPr>
            <p:cNvPr id="257" name="Google Shape;257;p10"/>
            <p:cNvSpPr txBox="1"/>
            <p:nvPr/>
          </p:nvSpPr>
          <p:spPr>
            <a:xfrm>
              <a:off x="1318037" y="2353076"/>
              <a:ext cx="3760426" cy="384711"/>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None/>
              </a:pPr>
              <a:r>
                <a:rPr lang="en-US" sz="1600" b="1" i="0" u="none" strike="noStrike" cap="none">
                  <a:solidFill>
                    <a:srgbClr val="134087"/>
                  </a:solidFill>
                  <a:latin typeface="Montserrat"/>
                  <a:ea typeface="Montserrat"/>
                  <a:cs typeface="Montserrat"/>
                  <a:sym typeface="Montserrat"/>
                </a:rPr>
                <a:t>Sign standardized MOA with PSA</a:t>
              </a:r>
              <a:endParaRPr/>
            </a:p>
          </p:txBody>
        </p:sp>
      </p:grpSp>
      <p:grpSp>
        <p:nvGrpSpPr>
          <p:cNvPr id="258" name="Google Shape;258;p10"/>
          <p:cNvGrpSpPr/>
          <p:nvPr/>
        </p:nvGrpSpPr>
        <p:grpSpPr>
          <a:xfrm>
            <a:off x="639351" y="1187791"/>
            <a:ext cx="4446581" cy="630932"/>
            <a:chOff x="639351" y="1343927"/>
            <a:chExt cx="4446581" cy="630932"/>
          </a:xfrm>
        </p:grpSpPr>
        <p:sp>
          <p:nvSpPr>
            <p:cNvPr id="259" name="Google Shape;259;p10"/>
            <p:cNvSpPr txBox="1"/>
            <p:nvPr/>
          </p:nvSpPr>
          <p:spPr>
            <a:xfrm>
              <a:off x="1325506" y="1343927"/>
              <a:ext cx="3760426" cy="630932"/>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None/>
              </a:pPr>
              <a:r>
                <a:rPr lang="en-US" sz="1600" b="1" i="0" u="none" strike="noStrike" cap="none">
                  <a:solidFill>
                    <a:srgbClr val="134087"/>
                  </a:solidFill>
                  <a:latin typeface="Montserrat"/>
                  <a:ea typeface="Montserrat"/>
                  <a:cs typeface="Montserrat"/>
                  <a:sym typeface="Montserrat"/>
                </a:rPr>
                <a:t>Plan for adoption of PhilSys authentication, e-KYC and seeding</a:t>
              </a:r>
              <a:endParaRPr/>
            </a:p>
          </p:txBody>
        </p:sp>
        <p:pic>
          <p:nvPicPr>
            <p:cNvPr id="260" name="Google Shape;260;p10" descr="Icon&#10;&#10;Description automatically generated"/>
            <p:cNvPicPr preferRelativeResize="0"/>
            <p:nvPr/>
          </p:nvPicPr>
          <p:blipFill rotWithShape="1">
            <a:blip r:embed="rId4">
              <a:alphaModFix/>
            </a:blip>
            <a:srcRect/>
            <a:stretch/>
          </p:blipFill>
          <p:spPr>
            <a:xfrm>
              <a:off x="639351" y="1362668"/>
              <a:ext cx="548640" cy="548640"/>
            </a:xfrm>
            <a:prstGeom prst="rect">
              <a:avLst/>
            </a:prstGeom>
            <a:noFill/>
            <a:ln>
              <a:noFill/>
            </a:ln>
          </p:spPr>
        </p:pic>
      </p:grpSp>
      <p:grpSp>
        <p:nvGrpSpPr>
          <p:cNvPr id="261" name="Google Shape;261;p10"/>
          <p:cNvGrpSpPr/>
          <p:nvPr/>
        </p:nvGrpSpPr>
        <p:grpSpPr>
          <a:xfrm>
            <a:off x="639351" y="3153049"/>
            <a:ext cx="4446581" cy="630932"/>
            <a:chOff x="639351" y="3097264"/>
            <a:chExt cx="4446581" cy="630932"/>
          </a:xfrm>
        </p:grpSpPr>
        <p:pic>
          <p:nvPicPr>
            <p:cNvPr id="262" name="Google Shape;262;p10" descr="Icon&#10;&#10;Description automatically generated"/>
            <p:cNvPicPr preferRelativeResize="0"/>
            <p:nvPr/>
          </p:nvPicPr>
          <p:blipFill rotWithShape="1">
            <a:blip r:embed="rId5">
              <a:alphaModFix/>
            </a:blip>
            <a:srcRect/>
            <a:stretch/>
          </p:blipFill>
          <p:spPr>
            <a:xfrm>
              <a:off x="639351" y="3179556"/>
              <a:ext cx="548640" cy="548640"/>
            </a:xfrm>
            <a:prstGeom prst="rect">
              <a:avLst/>
            </a:prstGeom>
            <a:noFill/>
            <a:ln>
              <a:noFill/>
            </a:ln>
          </p:spPr>
        </p:pic>
        <p:sp>
          <p:nvSpPr>
            <p:cNvPr id="263" name="Google Shape;263;p10"/>
            <p:cNvSpPr txBox="1"/>
            <p:nvPr/>
          </p:nvSpPr>
          <p:spPr>
            <a:xfrm>
              <a:off x="1325506" y="3097264"/>
              <a:ext cx="3760426" cy="630932"/>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None/>
              </a:pPr>
              <a:r>
                <a:rPr lang="en-US" sz="1600" b="1" i="0" u="none" strike="noStrike" cap="none">
                  <a:solidFill>
                    <a:srgbClr val="134087"/>
                  </a:solidFill>
                  <a:latin typeface="Montserrat"/>
                  <a:ea typeface="Montserrat"/>
                  <a:cs typeface="Montserrat"/>
                  <a:sym typeface="Montserrat"/>
                </a:rPr>
                <a:t>Interface software and systems with PhilSys through open APIs</a:t>
              </a:r>
              <a:endParaRPr/>
            </a:p>
          </p:txBody>
        </p:sp>
      </p:grpSp>
      <p:grpSp>
        <p:nvGrpSpPr>
          <p:cNvPr id="264" name="Google Shape;264;p10"/>
          <p:cNvGrpSpPr/>
          <p:nvPr/>
        </p:nvGrpSpPr>
        <p:grpSpPr>
          <a:xfrm>
            <a:off x="639351" y="4046853"/>
            <a:ext cx="4446581" cy="630932"/>
            <a:chOff x="639351" y="4046853"/>
            <a:chExt cx="4446581" cy="630932"/>
          </a:xfrm>
        </p:grpSpPr>
        <p:pic>
          <p:nvPicPr>
            <p:cNvPr id="265" name="Google Shape;265;p10" descr="Icon&#10;&#10;Description automatically generated"/>
            <p:cNvPicPr preferRelativeResize="0"/>
            <p:nvPr/>
          </p:nvPicPr>
          <p:blipFill rotWithShape="1">
            <a:blip r:embed="rId6">
              <a:alphaModFix/>
            </a:blip>
            <a:srcRect/>
            <a:stretch/>
          </p:blipFill>
          <p:spPr>
            <a:xfrm>
              <a:off x="639351" y="4087999"/>
              <a:ext cx="548640" cy="548640"/>
            </a:xfrm>
            <a:prstGeom prst="rect">
              <a:avLst/>
            </a:prstGeom>
            <a:noFill/>
            <a:ln>
              <a:noFill/>
            </a:ln>
          </p:spPr>
        </p:pic>
        <p:sp>
          <p:nvSpPr>
            <p:cNvPr id="266" name="Google Shape;266;p10"/>
            <p:cNvSpPr txBox="1"/>
            <p:nvPr/>
          </p:nvSpPr>
          <p:spPr>
            <a:xfrm>
              <a:off x="1325506" y="4046853"/>
              <a:ext cx="3760426" cy="630932"/>
            </a:xfrm>
            <a:prstGeom prst="rect">
              <a:avLst/>
            </a:prstGeom>
            <a:noFill/>
            <a:ln>
              <a:noFill/>
            </a:ln>
          </p:spPr>
          <p:txBody>
            <a:bodyPr spcFirstLastPara="1" wrap="square" lIns="68575" tIns="68575" rIns="68575" bIns="68575" anchor="ctr" anchorCtr="0">
              <a:spAutoFit/>
            </a:bodyPr>
            <a:lstStyle/>
            <a:p>
              <a:pPr marL="0" marR="0" lvl="0" indent="0" algn="l" rtl="0">
                <a:lnSpc>
                  <a:spcPct val="100000"/>
                </a:lnSpc>
                <a:spcBef>
                  <a:spcPts val="0"/>
                </a:spcBef>
                <a:spcAft>
                  <a:spcPts val="0"/>
                </a:spcAft>
                <a:buNone/>
              </a:pPr>
              <a:r>
                <a:rPr lang="en-US" sz="1600" b="1" i="0" u="none" strike="noStrike" cap="none">
                  <a:solidFill>
                    <a:srgbClr val="134087"/>
                  </a:solidFill>
                  <a:latin typeface="Montserrat"/>
                  <a:ea typeface="Montserrat"/>
                  <a:cs typeface="Montserrat"/>
                  <a:sym typeface="Montserrat"/>
                </a:rPr>
                <a:t>Procure verification devices that meet PhilSys standards</a:t>
              </a:r>
              <a:endParaRPr/>
            </a:p>
          </p:txBody>
        </p:sp>
      </p:grpSp>
      <p:pic>
        <p:nvPicPr>
          <p:cNvPr id="267" name="Google Shape;267;p10" descr="AED Safran Morpho MSO 1300 E3 Biometric Fingerprint Scanner for- Jio,  Aadhaar with RD Registered Device Service 1 Year-(Sold and FULLFILLMENT by  AASTHA Trusted by Amazon)- Buy Online in Botswana at  botswana.desertcart.com."/>
          <p:cNvPicPr preferRelativeResize="0"/>
          <p:nvPr/>
        </p:nvPicPr>
        <p:blipFill rotWithShape="1">
          <a:blip r:embed="rId7">
            <a:alphaModFix/>
          </a:blip>
          <a:srcRect/>
          <a:stretch/>
        </p:blipFill>
        <p:spPr>
          <a:xfrm>
            <a:off x="5177526" y="1047536"/>
            <a:ext cx="1186671" cy="1186671"/>
          </a:xfrm>
          <a:prstGeom prst="rect">
            <a:avLst/>
          </a:prstGeom>
          <a:noFill/>
          <a:ln>
            <a:noFill/>
          </a:ln>
        </p:spPr>
      </p:pic>
      <p:pic>
        <p:nvPicPr>
          <p:cNvPr id="268" name="Google Shape;268;p10" descr="ASUS WEBCAM C3 - Ban Leong Technologies Ltd"/>
          <p:cNvPicPr preferRelativeResize="0"/>
          <p:nvPr/>
        </p:nvPicPr>
        <p:blipFill rotWithShape="1">
          <a:blip r:embed="rId8">
            <a:alphaModFix/>
          </a:blip>
          <a:srcRect/>
          <a:stretch/>
        </p:blipFill>
        <p:spPr>
          <a:xfrm>
            <a:off x="7605532" y="1106535"/>
            <a:ext cx="909818" cy="909818"/>
          </a:xfrm>
          <a:prstGeom prst="rect">
            <a:avLst/>
          </a:prstGeom>
          <a:noFill/>
          <a:ln>
            <a:noFill/>
          </a:ln>
        </p:spPr>
      </p:pic>
      <p:pic>
        <p:nvPicPr>
          <p:cNvPr id="269" name="Google Shape;269;p10" descr="IriTech IriShield-USB MK2120U Monocular Iris Scanner Auto-Capture –  IdentaMaster"/>
          <p:cNvPicPr preferRelativeResize="0"/>
          <p:nvPr/>
        </p:nvPicPr>
        <p:blipFill rotWithShape="1">
          <a:blip r:embed="rId9">
            <a:alphaModFix/>
          </a:blip>
          <a:srcRect/>
          <a:stretch/>
        </p:blipFill>
        <p:spPr>
          <a:xfrm>
            <a:off x="7541681" y="2016353"/>
            <a:ext cx="1115635" cy="1120616"/>
          </a:xfrm>
          <a:prstGeom prst="rect">
            <a:avLst/>
          </a:prstGeom>
          <a:noFill/>
          <a:ln>
            <a:noFill/>
          </a:ln>
        </p:spPr>
      </p:pic>
      <p:grpSp>
        <p:nvGrpSpPr>
          <p:cNvPr id="270" name="Google Shape;270;p10"/>
          <p:cNvGrpSpPr/>
          <p:nvPr/>
        </p:nvGrpSpPr>
        <p:grpSpPr>
          <a:xfrm>
            <a:off x="5720471" y="1971990"/>
            <a:ext cx="1186671" cy="1183918"/>
            <a:chOff x="8538400" y="3510745"/>
            <a:chExt cx="1186671" cy="1183918"/>
          </a:xfrm>
        </p:grpSpPr>
        <p:pic>
          <p:nvPicPr>
            <p:cNvPr id="271" name="Google Shape;271;p10" descr="MultiTab™ - Portable Biometric Fingerprint Tablet for Enrollment &amp; ID Scan"/>
            <p:cNvPicPr preferRelativeResize="0"/>
            <p:nvPr/>
          </p:nvPicPr>
          <p:blipFill rotWithShape="1">
            <a:blip r:embed="rId10">
              <a:alphaModFix/>
            </a:blip>
            <a:srcRect/>
            <a:stretch/>
          </p:blipFill>
          <p:spPr>
            <a:xfrm>
              <a:off x="8538400" y="3510745"/>
              <a:ext cx="1186671" cy="1183918"/>
            </a:xfrm>
            <a:prstGeom prst="rect">
              <a:avLst/>
            </a:prstGeom>
            <a:noFill/>
            <a:ln>
              <a:noFill/>
            </a:ln>
          </p:spPr>
        </p:pic>
        <p:sp>
          <p:nvSpPr>
            <p:cNvPr id="272" name="Google Shape;272;p10"/>
            <p:cNvSpPr/>
            <p:nvPr/>
          </p:nvSpPr>
          <p:spPr>
            <a:xfrm>
              <a:off x="8904898" y="3968760"/>
              <a:ext cx="453673" cy="290522"/>
            </a:xfrm>
            <a:prstGeom prst="rect">
              <a:avLst/>
            </a:prstGeom>
            <a:solidFill>
              <a:srgbClr val="0296D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273" name="Google Shape;273;p10" descr="Aadhaar Is a Vital Tool in Achieving Economic — Women's Advancement Deeply"/>
          <p:cNvPicPr preferRelativeResize="0"/>
          <p:nvPr/>
        </p:nvPicPr>
        <p:blipFill rotWithShape="1">
          <a:blip r:embed="rId11">
            <a:alphaModFix/>
          </a:blip>
          <a:srcRect l="13580" r="20713"/>
          <a:stretch/>
        </p:blipFill>
        <p:spPr>
          <a:xfrm>
            <a:off x="7047215" y="3194668"/>
            <a:ext cx="1602741" cy="1616020"/>
          </a:xfrm>
          <a:prstGeom prst="rect">
            <a:avLst/>
          </a:prstGeom>
          <a:noFill/>
          <a:ln>
            <a:noFill/>
          </a:ln>
        </p:spPr>
      </p:pic>
      <p:pic>
        <p:nvPicPr>
          <p:cNvPr id="274" name="Google Shape;274;p10" descr="Aadhaar authentication now allowed for good governance, prevention of  leakage of public funds, and innovation | MediaNama"/>
          <p:cNvPicPr preferRelativeResize="0"/>
          <p:nvPr/>
        </p:nvPicPr>
        <p:blipFill rotWithShape="1">
          <a:blip r:embed="rId12">
            <a:alphaModFix/>
          </a:blip>
          <a:srcRect l="29195" r="12051"/>
          <a:stretch/>
        </p:blipFill>
        <p:spPr>
          <a:xfrm>
            <a:off x="5425644" y="3204012"/>
            <a:ext cx="1471683" cy="1616021"/>
          </a:xfrm>
          <a:prstGeom prst="rect">
            <a:avLst/>
          </a:prstGeom>
          <a:noFill/>
          <a:ln>
            <a:noFill/>
          </a:ln>
        </p:spPr>
      </p:pic>
      <p:pic>
        <p:nvPicPr>
          <p:cNvPr id="275" name="Google Shape;275;p10" descr="Aadhaar Based Micro ATM, Model Name/Number: M3002541Q, Rs 8000 /unit | ID:  21473226488"/>
          <p:cNvPicPr preferRelativeResize="0"/>
          <p:nvPr/>
        </p:nvPicPr>
        <p:blipFill rotWithShape="1">
          <a:blip r:embed="rId13">
            <a:alphaModFix/>
          </a:blip>
          <a:srcRect/>
          <a:stretch/>
        </p:blipFill>
        <p:spPr>
          <a:xfrm rot="871720">
            <a:off x="6273041" y="929576"/>
            <a:ext cx="1414451" cy="1414451"/>
          </a:xfrm>
          <a:prstGeom prst="rect">
            <a:avLst/>
          </a:prstGeom>
          <a:noFill/>
          <a:ln>
            <a:noFill/>
          </a:ln>
          <a:effectLst>
            <a:outerShdw blurRad="190500" algn="tl" rotWithShape="0">
              <a:srgbClr val="000000">
                <a:alpha val="69803"/>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12"/>
          <p:cNvSpPr txBox="1"/>
          <p:nvPr/>
        </p:nvSpPr>
        <p:spPr>
          <a:xfrm>
            <a:off x="365187" y="846618"/>
            <a:ext cx="8413627" cy="4072012"/>
          </a:xfrm>
          <a:prstGeom prst="rect">
            <a:avLst/>
          </a:prstGeom>
          <a:noFill/>
          <a:ln w="38100" cap="flat" cmpd="sng">
            <a:solidFill>
              <a:schemeClr val="accent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None/>
            </a:pPr>
            <a:endParaRPr sz="1900" b="0" i="0" u="none" strike="noStrike" cap="none">
              <a:solidFill>
                <a:srgbClr val="134087"/>
              </a:solidFill>
              <a:latin typeface="Montserrat"/>
              <a:ea typeface="Montserrat"/>
              <a:cs typeface="Montserrat"/>
              <a:sym typeface="Montserrat"/>
            </a:endParaRPr>
          </a:p>
        </p:txBody>
      </p:sp>
      <p:sp>
        <p:nvSpPr>
          <p:cNvPr id="300" name="Google Shape;300;p12"/>
          <p:cNvSpPr/>
          <p:nvPr/>
        </p:nvSpPr>
        <p:spPr>
          <a:xfrm>
            <a:off x="2258238" y="3455278"/>
            <a:ext cx="6010414" cy="482296"/>
          </a:xfrm>
          <a:prstGeom prst="rect">
            <a:avLst/>
          </a:prstGeom>
          <a:solidFill>
            <a:srgbClr val="EAF2FA"/>
          </a:solidFill>
          <a:ln>
            <a:noFill/>
          </a:ln>
        </p:spPr>
        <p:txBody>
          <a:bodyPr spcFirstLastPara="1" wrap="square" lIns="91425" tIns="45700" rIns="91425" bIns="45700" anchor="ctr" anchorCtr="0">
            <a:noAutofit/>
          </a:bodyPr>
          <a:lstStyle/>
          <a:p>
            <a:pPr marL="914378" marR="0" lvl="0" indent="0" algn="l" rtl="0">
              <a:lnSpc>
                <a:spcPct val="100000"/>
              </a:lnSpc>
              <a:spcBef>
                <a:spcPts val="0"/>
              </a:spcBef>
              <a:spcAft>
                <a:spcPts val="0"/>
              </a:spcAft>
              <a:buNone/>
            </a:pPr>
            <a:r>
              <a:rPr lang="en-US" sz="1800" b="1" i="0" u="none" strike="noStrike" cap="none" dirty="0">
                <a:solidFill>
                  <a:srgbClr val="134087"/>
                </a:solidFill>
                <a:latin typeface="Montserrat"/>
                <a:ea typeface="Montserrat"/>
                <a:cs typeface="Montserrat"/>
                <a:sym typeface="Montserrat"/>
              </a:rPr>
              <a:t> Digital payments</a:t>
            </a:r>
            <a:endParaRPr dirty="0"/>
          </a:p>
        </p:txBody>
      </p:sp>
      <p:sp>
        <p:nvSpPr>
          <p:cNvPr id="301" name="Google Shape;301;p12"/>
          <p:cNvSpPr/>
          <p:nvPr/>
        </p:nvSpPr>
        <p:spPr>
          <a:xfrm>
            <a:off x="2258238" y="2783112"/>
            <a:ext cx="6010414" cy="482296"/>
          </a:xfrm>
          <a:prstGeom prst="rect">
            <a:avLst/>
          </a:prstGeom>
          <a:solidFill>
            <a:srgbClr val="EAF2FA"/>
          </a:solidFill>
          <a:ln>
            <a:noFill/>
          </a:ln>
        </p:spPr>
        <p:txBody>
          <a:bodyPr spcFirstLastPara="1" wrap="square" lIns="91425" tIns="45700" rIns="91425" bIns="45700" anchor="ctr" anchorCtr="0">
            <a:noAutofit/>
          </a:bodyPr>
          <a:lstStyle/>
          <a:p>
            <a:pPr marL="914378" marR="0" lvl="0" indent="0" algn="l" rtl="0">
              <a:lnSpc>
                <a:spcPct val="100000"/>
              </a:lnSpc>
              <a:spcBef>
                <a:spcPts val="0"/>
              </a:spcBef>
              <a:spcAft>
                <a:spcPts val="0"/>
              </a:spcAft>
              <a:buNone/>
            </a:pPr>
            <a:r>
              <a:rPr lang="en-US" sz="1800" b="1" i="0" u="none" strike="noStrike" cap="none" dirty="0">
                <a:solidFill>
                  <a:srgbClr val="134087"/>
                </a:solidFill>
                <a:latin typeface="Montserrat"/>
                <a:ea typeface="Montserrat"/>
                <a:cs typeface="Montserrat"/>
                <a:sym typeface="Montserrat"/>
              </a:rPr>
              <a:t> Ease of doing business</a:t>
            </a:r>
            <a:endParaRPr dirty="0"/>
          </a:p>
        </p:txBody>
      </p:sp>
      <p:sp>
        <p:nvSpPr>
          <p:cNvPr id="302" name="Google Shape;302;p12"/>
          <p:cNvSpPr/>
          <p:nvPr/>
        </p:nvSpPr>
        <p:spPr>
          <a:xfrm>
            <a:off x="2258238" y="2108646"/>
            <a:ext cx="6010414" cy="482296"/>
          </a:xfrm>
          <a:prstGeom prst="rect">
            <a:avLst/>
          </a:prstGeom>
          <a:solidFill>
            <a:srgbClr val="EAF2FA"/>
          </a:solidFill>
          <a:ln>
            <a:noFill/>
          </a:ln>
        </p:spPr>
        <p:txBody>
          <a:bodyPr spcFirstLastPara="1" wrap="square" lIns="91425" tIns="45700" rIns="91425" bIns="45700" anchor="ctr" anchorCtr="0">
            <a:noAutofit/>
          </a:bodyPr>
          <a:lstStyle/>
          <a:p>
            <a:pPr marL="914378" marR="0" lvl="0" indent="0" algn="l" rtl="0">
              <a:lnSpc>
                <a:spcPct val="100000"/>
              </a:lnSpc>
              <a:spcBef>
                <a:spcPts val="0"/>
              </a:spcBef>
              <a:spcAft>
                <a:spcPts val="0"/>
              </a:spcAft>
              <a:buNone/>
            </a:pPr>
            <a:r>
              <a:rPr lang="en-US" sz="1800" b="1" i="0" u="none" strike="noStrike" cap="none">
                <a:solidFill>
                  <a:srgbClr val="134087"/>
                </a:solidFill>
                <a:latin typeface="Montserrat"/>
                <a:ea typeface="Montserrat"/>
                <a:cs typeface="Montserrat"/>
                <a:sym typeface="Montserrat"/>
              </a:rPr>
              <a:t>  Consented data sharing and control</a:t>
            </a:r>
            <a:endParaRPr/>
          </a:p>
        </p:txBody>
      </p:sp>
      <p:sp>
        <p:nvSpPr>
          <p:cNvPr id="303" name="Google Shape;303;p12"/>
          <p:cNvSpPr txBox="1"/>
          <p:nvPr/>
        </p:nvSpPr>
        <p:spPr>
          <a:xfrm>
            <a:off x="155686" y="497902"/>
            <a:ext cx="5440952" cy="498000"/>
          </a:xfrm>
          <a:prstGeom prst="rect">
            <a:avLst/>
          </a:prstGeom>
          <a:solidFill>
            <a:srgbClr val="134087"/>
          </a:solid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US" sz="1800" b="1" i="0" u="none" strike="noStrike" cap="none">
                <a:solidFill>
                  <a:schemeClr val="lt1"/>
                </a:solidFill>
                <a:latin typeface="Montserrat"/>
                <a:ea typeface="Montserrat"/>
                <a:cs typeface="Montserrat"/>
                <a:sym typeface="Montserrat"/>
              </a:rPr>
              <a:t>Developing a digital infrastructure stack</a:t>
            </a:r>
            <a:endParaRPr sz="1800" b="1" i="0" u="none" strike="noStrike" cap="none">
              <a:solidFill>
                <a:schemeClr val="lt1"/>
              </a:solidFill>
              <a:latin typeface="Montserrat"/>
              <a:ea typeface="Montserrat"/>
              <a:cs typeface="Montserrat"/>
              <a:sym typeface="Montserrat"/>
            </a:endParaRPr>
          </a:p>
        </p:txBody>
      </p:sp>
      <p:sp>
        <p:nvSpPr>
          <p:cNvPr id="304" name="Google Shape;304;p12"/>
          <p:cNvSpPr/>
          <p:nvPr/>
        </p:nvSpPr>
        <p:spPr>
          <a:xfrm>
            <a:off x="537430" y="1124903"/>
            <a:ext cx="7931780" cy="57708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50" b="0" i="0" u="none" strike="noStrike" cap="none">
                <a:solidFill>
                  <a:srgbClr val="000000"/>
                </a:solidFill>
                <a:latin typeface="Montserrat"/>
                <a:ea typeface="Montserrat"/>
                <a:cs typeface="Montserrat"/>
                <a:sym typeface="Montserrat"/>
              </a:rPr>
              <a:t>The PhilSys is the foundational platform for unlocking many types of transactions that are necessary in digital economies and societies, </a:t>
            </a:r>
            <a:r>
              <a:rPr lang="en-US" sz="1050" b="1" i="0" u="none" strike="noStrike" cap="none">
                <a:solidFill>
                  <a:srgbClr val="C00000"/>
                </a:solidFill>
                <a:latin typeface="Montserrat"/>
                <a:ea typeface="Montserrat"/>
                <a:cs typeface="Montserrat"/>
                <a:sym typeface="Montserrat"/>
              </a:rPr>
              <a:t>saving people, government and businesses time and money, and unlocking new drivers of economic value and growth</a:t>
            </a:r>
            <a:r>
              <a:rPr lang="en-US" sz="1050" b="0" i="0" u="none" strike="noStrike" cap="none">
                <a:solidFill>
                  <a:srgbClr val="000000"/>
                </a:solidFill>
                <a:latin typeface="Montserrat"/>
                <a:ea typeface="Montserrat"/>
                <a:cs typeface="Montserrat"/>
                <a:sym typeface="Montserrat"/>
              </a:rPr>
              <a:t>.</a:t>
            </a:r>
            <a:endParaRPr sz="1050" b="0" i="0" u="none" strike="noStrike" cap="none">
              <a:solidFill>
                <a:srgbClr val="000000"/>
              </a:solidFill>
              <a:latin typeface="Montserrat"/>
              <a:ea typeface="Montserrat"/>
              <a:cs typeface="Montserrat"/>
              <a:sym typeface="Montserrat"/>
            </a:endParaRPr>
          </a:p>
        </p:txBody>
      </p:sp>
      <p:sp>
        <p:nvSpPr>
          <p:cNvPr id="305" name="Google Shape;305;p12"/>
          <p:cNvSpPr/>
          <p:nvPr/>
        </p:nvSpPr>
        <p:spPr>
          <a:xfrm>
            <a:off x="2258238" y="4139097"/>
            <a:ext cx="6044261" cy="482296"/>
          </a:xfrm>
          <a:prstGeom prst="rect">
            <a:avLst/>
          </a:prstGeom>
          <a:solidFill>
            <a:srgbClr val="D8D8D8"/>
          </a:solidFill>
          <a:ln>
            <a:noFill/>
          </a:ln>
        </p:spPr>
        <p:txBody>
          <a:bodyPr spcFirstLastPara="1" wrap="square" lIns="91425" tIns="45700" rIns="91425" bIns="45700" anchor="ctr" anchorCtr="0">
            <a:noAutofit/>
          </a:bodyPr>
          <a:lstStyle/>
          <a:p>
            <a:pPr marL="914378" marR="0" lvl="0" indent="0" algn="l" rtl="0">
              <a:lnSpc>
                <a:spcPct val="100000"/>
              </a:lnSpc>
              <a:spcBef>
                <a:spcPts val="0"/>
              </a:spcBef>
              <a:spcAft>
                <a:spcPts val="0"/>
              </a:spcAft>
              <a:buNone/>
            </a:pPr>
            <a:r>
              <a:rPr lang="en-US" sz="1800" b="1" i="0" u="none" strike="noStrike" cap="none" dirty="0">
                <a:solidFill>
                  <a:srgbClr val="134087"/>
                </a:solidFill>
                <a:latin typeface="Montserrat"/>
                <a:ea typeface="Montserrat"/>
                <a:cs typeface="Montserrat"/>
                <a:sym typeface="Montserrat"/>
              </a:rPr>
              <a:t>PhilSys-enabled authentication and e-KYC</a:t>
            </a:r>
            <a:endParaRPr dirty="0"/>
          </a:p>
        </p:txBody>
      </p:sp>
      <p:sp>
        <p:nvSpPr>
          <p:cNvPr id="306" name="Google Shape;306;p12"/>
          <p:cNvSpPr/>
          <p:nvPr/>
        </p:nvSpPr>
        <p:spPr>
          <a:xfrm rot="-5400000">
            <a:off x="1829102" y="2959976"/>
            <a:ext cx="2287712" cy="667155"/>
          </a:xfrm>
          <a:prstGeom prst="rightArrow">
            <a:avLst>
              <a:gd name="adj1" fmla="val 50000"/>
              <a:gd name="adj2" fmla="val 34176"/>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Proxima Nova"/>
              <a:ea typeface="Proxima Nova"/>
              <a:cs typeface="Proxima Nova"/>
              <a:sym typeface="Proxima Nova"/>
            </a:endParaRPr>
          </a:p>
        </p:txBody>
      </p:sp>
      <p:sp>
        <p:nvSpPr>
          <p:cNvPr id="307" name="Google Shape;307;p12"/>
          <p:cNvSpPr/>
          <p:nvPr/>
        </p:nvSpPr>
        <p:spPr>
          <a:xfrm>
            <a:off x="617232" y="4159726"/>
            <a:ext cx="1641006" cy="553998"/>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500" b="1" i="1" u="none" strike="noStrike" cap="none">
                <a:solidFill>
                  <a:srgbClr val="C00000"/>
                </a:solidFill>
                <a:latin typeface="Montserrat"/>
                <a:ea typeface="Montserrat"/>
                <a:cs typeface="Montserrat"/>
                <a:sym typeface="Montserrat"/>
              </a:rPr>
              <a:t>Presence-less transactions</a:t>
            </a:r>
            <a:endParaRPr sz="1500" b="1" i="1" u="none" strike="noStrike" cap="none">
              <a:solidFill>
                <a:srgbClr val="C00000"/>
              </a:solidFill>
              <a:latin typeface="Montserrat"/>
              <a:ea typeface="Montserrat"/>
              <a:cs typeface="Montserrat"/>
              <a:sym typeface="Montserrat"/>
            </a:endParaRPr>
          </a:p>
        </p:txBody>
      </p:sp>
      <p:sp>
        <p:nvSpPr>
          <p:cNvPr id="308" name="Google Shape;308;p12"/>
          <p:cNvSpPr/>
          <p:nvPr/>
        </p:nvSpPr>
        <p:spPr>
          <a:xfrm>
            <a:off x="617232" y="3478312"/>
            <a:ext cx="1641006" cy="553998"/>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500" b="1" i="1" u="none" strike="noStrike" cap="none">
                <a:solidFill>
                  <a:srgbClr val="C00000"/>
                </a:solidFill>
                <a:latin typeface="Montserrat"/>
                <a:ea typeface="Montserrat"/>
                <a:cs typeface="Montserrat"/>
                <a:sym typeface="Montserrat"/>
              </a:rPr>
              <a:t>Cash-less transactions</a:t>
            </a:r>
            <a:endParaRPr sz="1500" b="1" i="1" u="none" strike="noStrike" cap="none">
              <a:solidFill>
                <a:srgbClr val="C00000"/>
              </a:solidFill>
              <a:latin typeface="Montserrat"/>
              <a:ea typeface="Montserrat"/>
              <a:cs typeface="Montserrat"/>
              <a:sym typeface="Montserrat"/>
            </a:endParaRPr>
          </a:p>
        </p:txBody>
      </p:sp>
      <p:sp>
        <p:nvSpPr>
          <p:cNvPr id="309" name="Google Shape;309;p12"/>
          <p:cNvSpPr/>
          <p:nvPr/>
        </p:nvSpPr>
        <p:spPr>
          <a:xfrm>
            <a:off x="617231" y="2796900"/>
            <a:ext cx="1641007" cy="553998"/>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500" b="1" i="1" u="none" strike="noStrike" cap="none">
                <a:solidFill>
                  <a:srgbClr val="C00000"/>
                </a:solidFill>
                <a:latin typeface="Montserrat"/>
                <a:ea typeface="Montserrat"/>
                <a:cs typeface="Montserrat"/>
                <a:sym typeface="Montserrat"/>
              </a:rPr>
              <a:t>Paper-less transactions</a:t>
            </a:r>
            <a:endParaRPr sz="1500" b="1" i="1" u="none" strike="noStrike" cap="none">
              <a:solidFill>
                <a:srgbClr val="C00000"/>
              </a:solidFill>
              <a:latin typeface="Montserrat"/>
              <a:ea typeface="Montserrat"/>
              <a:cs typeface="Montserrat"/>
              <a:sym typeface="Montserrat"/>
            </a:endParaRPr>
          </a:p>
        </p:txBody>
      </p:sp>
      <p:sp>
        <p:nvSpPr>
          <p:cNvPr id="310" name="Google Shape;310;p12"/>
          <p:cNvSpPr/>
          <p:nvPr/>
        </p:nvSpPr>
        <p:spPr>
          <a:xfrm>
            <a:off x="617230" y="2052007"/>
            <a:ext cx="1641007" cy="52322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1" i="1" u="none" strike="noStrike" cap="none">
                <a:solidFill>
                  <a:srgbClr val="C00000"/>
                </a:solidFill>
                <a:latin typeface="Montserrat"/>
                <a:ea typeface="Montserrat"/>
                <a:cs typeface="Montserrat"/>
                <a:sym typeface="Montserrat"/>
              </a:rPr>
              <a:t>Consumer empowerment</a:t>
            </a:r>
            <a:endParaRPr sz="1400" b="1" i="1" u="none" strike="noStrike" cap="none">
              <a:solidFill>
                <a:srgbClr val="C00000"/>
              </a:solidFill>
              <a:latin typeface="Montserrat"/>
              <a:ea typeface="Montserrat"/>
              <a:cs typeface="Montserrat"/>
              <a:sym typeface="Montserrat"/>
            </a:endParaRPr>
          </a:p>
        </p:txBody>
      </p:sp>
      <p:pic>
        <p:nvPicPr>
          <p:cNvPr id="311" name="Google Shape;311;p12"/>
          <p:cNvPicPr preferRelativeResize="0"/>
          <p:nvPr/>
        </p:nvPicPr>
        <p:blipFill rotWithShape="1">
          <a:blip r:embed="rId3">
            <a:alphaModFix/>
          </a:blip>
          <a:srcRect/>
          <a:stretch/>
        </p:blipFill>
        <p:spPr>
          <a:xfrm>
            <a:off x="2316808" y="4159726"/>
            <a:ext cx="430020" cy="441036"/>
          </a:xfrm>
          <a:prstGeom prst="rect">
            <a:avLst/>
          </a:prstGeom>
          <a:noFill/>
          <a:ln>
            <a:noFill/>
          </a:ln>
        </p:spPr>
      </p:pic>
      <p:pic>
        <p:nvPicPr>
          <p:cNvPr id="312" name="Google Shape;312;p12" descr="Icon&#10;&#10;Description automatically generated"/>
          <p:cNvPicPr preferRelativeResize="0"/>
          <p:nvPr/>
        </p:nvPicPr>
        <p:blipFill rotWithShape="1">
          <a:blip r:embed="rId4">
            <a:alphaModFix/>
          </a:blip>
          <a:srcRect/>
          <a:stretch/>
        </p:blipFill>
        <p:spPr>
          <a:xfrm>
            <a:off x="2335996" y="3500604"/>
            <a:ext cx="391644" cy="391644"/>
          </a:xfrm>
          <a:prstGeom prst="rect">
            <a:avLst/>
          </a:prstGeom>
          <a:noFill/>
          <a:ln>
            <a:noFill/>
          </a:ln>
        </p:spPr>
      </p:pic>
      <p:pic>
        <p:nvPicPr>
          <p:cNvPr id="313" name="Google Shape;313;p12" descr="Icon&#10;&#10;Description automatically generated"/>
          <p:cNvPicPr preferRelativeResize="0"/>
          <p:nvPr/>
        </p:nvPicPr>
        <p:blipFill rotWithShape="1">
          <a:blip r:embed="rId5">
            <a:alphaModFix/>
          </a:blip>
          <a:srcRect/>
          <a:stretch/>
        </p:blipFill>
        <p:spPr>
          <a:xfrm>
            <a:off x="2309671" y="2823048"/>
            <a:ext cx="393192" cy="393192"/>
          </a:xfrm>
          <a:prstGeom prst="rect">
            <a:avLst/>
          </a:prstGeom>
          <a:noFill/>
          <a:ln>
            <a:noFill/>
          </a:ln>
        </p:spPr>
      </p:pic>
      <p:pic>
        <p:nvPicPr>
          <p:cNvPr id="314" name="Google Shape;314;p12" descr="Icon&#10;&#10;Description automatically generated"/>
          <p:cNvPicPr preferRelativeResize="0"/>
          <p:nvPr/>
        </p:nvPicPr>
        <p:blipFill rotWithShape="1">
          <a:blip r:embed="rId6">
            <a:alphaModFix/>
          </a:blip>
          <a:srcRect/>
          <a:stretch/>
        </p:blipFill>
        <p:spPr>
          <a:xfrm>
            <a:off x="2325209" y="2149698"/>
            <a:ext cx="408963" cy="40896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99">
                                            <p:txEl>
                                              <p:pRg st="0" end="0"/>
                                            </p:txEl>
                                          </p:spTgt>
                                        </p:tgtEl>
                                        <p:attrNameLst>
                                          <p:attrName>style.visibility</p:attrName>
                                        </p:attrNameLst>
                                      </p:cBhvr>
                                      <p:to>
                                        <p:strVal val="visible"/>
                                      </p:to>
                                    </p:set>
                                    <p:anim calcmode="lin" valueType="num">
                                      <p:cBhvr additive="base">
                                        <p:cTn id="7" dur="500"/>
                                        <p:tgtEl>
                                          <p:spTgt spid="299">
                                            <p:txEl>
                                              <p:pRg st="0" end="0"/>
                                            </p:txEl>
                                          </p:spTgt>
                                        </p:tgtEl>
                                        <p:attrNameLst>
                                          <p:attrName>ppt_w</p:attrName>
                                        </p:attrNameLst>
                                      </p:cBhvr>
                                      <p:tavLst>
                                        <p:tav tm="0">
                                          <p:val>
                                            <p:strVal val="0"/>
                                          </p:val>
                                        </p:tav>
                                        <p:tav tm="100000">
                                          <p:val>
                                            <p:strVal val="#ppt_w"/>
                                          </p:val>
                                        </p:tav>
                                      </p:tavLst>
                                    </p:anim>
                                    <p:anim calcmode="lin" valueType="num">
                                      <p:cBhvr additive="base">
                                        <p:cTn id="8" dur="500"/>
                                        <p:tgtEl>
                                          <p:spTgt spid="299">
                                            <p:txEl>
                                              <p:pRg st="0" end="0"/>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grpSp>
        <p:nvGrpSpPr>
          <p:cNvPr id="320" name="Google Shape;320;p13"/>
          <p:cNvGrpSpPr/>
          <p:nvPr/>
        </p:nvGrpSpPr>
        <p:grpSpPr>
          <a:xfrm>
            <a:off x="238779" y="89437"/>
            <a:ext cx="8687835" cy="897698"/>
            <a:chOff x="221387" y="160815"/>
            <a:chExt cx="11583780" cy="1196930"/>
          </a:xfrm>
        </p:grpSpPr>
        <p:pic>
          <p:nvPicPr>
            <p:cNvPr id="321" name="Google Shape;321;p13"/>
            <p:cNvPicPr preferRelativeResize="0"/>
            <p:nvPr/>
          </p:nvPicPr>
          <p:blipFill rotWithShape="1">
            <a:blip r:embed="rId3">
              <a:alphaModFix/>
            </a:blip>
            <a:srcRect/>
            <a:stretch/>
          </p:blipFill>
          <p:spPr>
            <a:xfrm>
              <a:off x="9742198" y="177804"/>
              <a:ext cx="2062969" cy="761122"/>
            </a:xfrm>
            <a:prstGeom prst="rect">
              <a:avLst/>
            </a:prstGeom>
            <a:noFill/>
            <a:ln>
              <a:noFill/>
            </a:ln>
          </p:spPr>
        </p:pic>
        <p:pic>
          <p:nvPicPr>
            <p:cNvPr id="322" name="Google Shape;322;p13"/>
            <p:cNvPicPr preferRelativeResize="0"/>
            <p:nvPr/>
          </p:nvPicPr>
          <p:blipFill rotWithShape="1">
            <a:blip r:embed="rId4">
              <a:alphaModFix/>
            </a:blip>
            <a:srcRect/>
            <a:stretch/>
          </p:blipFill>
          <p:spPr>
            <a:xfrm>
              <a:off x="221387" y="160815"/>
              <a:ext cx="1196930" cy="1196930"/>
            </a:xfrm>
            <a:prstGeom prst="rect">
              <a:avLst/>
            </a:prstGeom>
            <a:noFill/>
            <a:ln>
              <a:noFill/>
            </a:ln>
          </p:spPr>
        </p:pic>
        <p:sp>
          <p:nvSpPr>
            <p:cNvPr id="323" name="Google Shape;323;p13"/>
            <p:cNvSpPr txBox="1"/>
            <p:nvPr/>
          </p:nvSpPr>
          <p:spPr>
            <a:xfrm>
              <a:off x="1418318" y="419815"/>
              <a:ext cx="5835409" cy="569386"/>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US" sz="825" b="0" i="0" u="none" strike="noStrike" cap="none">
                  <a:solidFill>
                    <a:schemeClr val="dk1"/>
                  </a:solidFill>
                  <a:latin typeface="Arial"/>
                  <a:ea typeface="Arial"/>
                  <a:cs typeface="Arial"/>
                  <a:sym typeface="Arial"/>
                </a:rPr>
                <a:t>Republic of the Philippines</a:t>
              </a:r>
              <a:endParaRPr/>
            </a:p>
            <a:p>
              <a:pPr marL="0" marR="0" lvl="0" indent="0" algn="l" rtl="0">
                <a:lnSpc>
                  <a:spcPct val="100000"/>
                </a:lnSpc>
                <a:spcBef>
                  <a:spcPts val="0"/>
                </a:spcBef>
                <a:spcAft>
                  <a:spcPts val="0"/>
                </a:spcAft>
                <a:buNone/>
              </a:pPr>
              <a:r>
                <a:rPr lang="en-US" sz="1500" b="0" i="0" u="none" strike="noStrike" cap="none">
                  <a:solidFill>
                    <a:schemeClr val="dk1"/>
                  </a:solidFill>
                  <a:latin typeface="Arial"/>
                  <a:ea typeface="Arial"/>
                  <a:cs typeface="Arial"/>
                  <a:sym typeface="Arial"/>
                </a:rPr>
                <a:t>Philippine Statistics Authority</a:t>
              </a:r>
              <a:endParaRPr sz="1800" b="0" i="0" u="none" strike="noStrike" cap="none">
                <a:solidFill>
                  <a:schemeClr val="dk1"/>
                </a:solidFill>
                <a:latin typeface="Arial"/>
                <a:ea typeface="Arial"/>
                <a:cs typeface="Arial"/>
                <a:sym typeface="Arial"/>
              </a:endParaRPr>
            </a:p>
          </p:txBody>
        </p:sp>
        <p:cxnSp>
          <p:nvCxnSpPr>
            <p:cNvPr id="324" name="Google Shape;324;p13"/>
            <p:cNvCxnSpPr/>
            <p:nvPr/>
          </p:nvCxnSpPr>
          <p:spPr>
            <a:xfrm>
              <a:off x="1418317" y="1016912"/>
              <a:ext cx="10386850" cy="0"/>
            </a:xfrm>
            <a:prstGeom prst="straightConnector1">
              <a:avLst/>
            </a:prstGeom>
            <a:noFill/>
            <a:ln w="9525" cap="flat" cmpd="sng">
              <a:solidFill>
                <a:schemeClr val="dk1"/>
              </a:solidFill>
              <a:prstDash val="solid"/>
              <a:round/>
              <a:headEnd type="none" w="sm" len="sm"/>
              <a:tailEnd type="none" w="sm" len="sm"/>
            </a:ln>
          </p:spPr>
        </p:cxnSp>
      </p:grpSp>
      <p:sp>
        <p:nvSpPr>
          <p:cNvPr id="325" name="Google Shape;325;p13"/>
          <p:cNvSpPr txBox="1"/>
          <p:nvPr/>
        </p:nvSpPr>
        <p:spPr>
          <a:xfrm>
            <a:off x="2721812" y="1434545"/>
            <a:ext cx="6172200" cy="8572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rgbClr val="134087"/>
                </a:solidFill>
                <a:latin typeface="Montserrat"/>
                <a:ea typeface="Montserrat"/>
                <a:cs typeface="Montserrat"/>
                <a:sym typeface="Montserrat"/>
              </a:rPr>
              <a:t>Thank you!</a:t>
            </a:r>
            <a:endParaRPr/>
          </a:p>
        </p:txBody>
      </p:sp>
      <p:pic>
        <p:nvPicPr>
          <p:cNvPr id="326" name="Google Shape;326;p13" descr="Image result for icon for website"/>
          <p:cNvPicPr preferRelativeResize="0"/>
          <p:nvPr/>
        </p:nvPicPr>
        <p:blipFill rotWithShape="1">
          <a:blip r:embed="rId5">
            <a:alphaModFix/>
          </a:blip>
          <a:srcRect/>
          <a:stretch/>
        </p:blipFill>
        <p:spPr>
          <a:xfrm>
            <a:off x="3821092" y="2482604"/>
            <a:ext cx="269081" cy="269081"/>
          </a:xfrm>
          <a:prstGeom prst="rect">
            <a:avLst/>
          </a:prstGeom>
          <a:noFill/>
          <a:ln>
            <a:noFill/>
          </a:ln>
        </p:spPr>
      </p:pic>
      <p:pic>
        <p:nvPicPr>
          <p:cNvPr id="327" name="Google Shape;327;p13" descr="right logo"/>
          <p:cNvPicPr preferRelativeResize="0"/>
          <p:nvPr/>
        </p:nvPicPr>
        <p:blipFill rotWithShape="1">
          <a:blip r:embed="rId6">
            <a:alphaModFix/>
          </a:blip>
          <a:srcRect/>
          <a:stretch/>
        </p:blipFill>
        <p:spPr>
          <a:xfrm>
            <a:off x="3495652" y="2865892"/>
            <a:ext cx="914400" cy="500063"/>
          </a:xfrm>
          <a:prstGeom prst="rect">
            <a:avLst/>
          </a:prstGeom>
          <a:noFill/>
          <a:ln>
            <a:noFill/>
          </a:ln>
        </p:spPr>
      </p:pic>
      <p:pic>
        <p:nvPicPr>
          <p:cNvPr id="328" name="Google Shape;328;p13" descr="Twitter"/>
          <p:cNvPicPr preferRelativeResize="0"/>
          <p:nvPr/>
        </p:nvPicPr>
        <p:blipFill rotWithShape="1">
          <a:blip r:embed="rId7">
            <a:alphaModFix/>
          </a:blip>
          <a:srcRect/>
          <a:stretch/>
        </p:blipFill>
        <p:spPr>
          <a:xfrm>
            <a:off x="3828996" y="3212727"/>
            <a:ext cx="271462" cy="279152"/>
          </a:xfrm>
          <a:prstGeom prst="rect">
            <a:avLst/>
          </a:prstGeom>
          <a:noFill/>
          <a:ln>
            <a:noFill/>
          </a:ln>
        </p:spPr>
      </p:pic>
      <p:pic>
        <p:nvPicPr>
          <p:cNvPr id="329" name="Google Shape;329;p13" descr="Facebook"/>
          <p:cNvPicPr preferRelativeResize="0"/>
          <p:nvPr/>
        </p:nvPicPr>
        <p:blipFill rotWithShape="1">
          <a:blip r:embed="rId8">
            <a:alphaModFix/>
          </a:blip>
          <a:srcRect/>
          <a:stretch/>
        </p:blipFill>
        <p:spPr>
          <a:xfrm>
            <a:off x="3835760" y="3602206"/>
            <a:ext cx="247650" cy="254666"/>
          </a:xfrm>
          <a:prstGeom prst="rect">
            <a:avLst/>
          </a:prstGeom>
          <a:noFill/>
          <a:ln>
            <a:noFill/>
          </a:ln>
        </p:spPr>
      </p:pic>
      <p:sp>
        <p:nvSpPr>
          <p:cNvPr id="330" name="Google Shape;330;p13"/>
          <p:cNvSpPr txBox="1"/>
          <p:nvPr/>
        </p:nvSpPr>
        <p:spPr>
          <a:xfrm>
            <a:off x="4090173" y="2482604"/>
            <a:ext cx="4803839" cy="1828193"/>
          </a:xfrm>
          <a:prstGeom prst="rect">
            <a:avLst/>
          </a:prstGeom>
          <a:noFill/>
          <a:ln>
            <a:noFill/>
          </a:ln>
        </p:spPr>
        <p:txBody>
          <a:bodyPr spcFirstLastPara="1" wrap="square" lIns="91425" tIns="45700" rIns="91425" bIns="45700" anchor="t" anchorCtr="0">
            <a:spAutoFit/>
          </a:bodyPr>
          <a:lstStyle/>
          <a:p>
            <a:pPr marL="257175" marR="0" lvl="0" indent="-257175" algn="l" rtl="0">
              <a:lnSpc>
                <a:spcPct val="100000"/>
              </a:lnSpc>
              <a:spcBef>
                <a:spcPts val="0"/>
              </a:spcBef>
              <a:spcAft>
                <a:spcPts val="0"/>
              </a:spcAft>
              <a:buClr>
                <a:srgbClr val="134087"/>
              </a:buClr>
              <a:buSzPts val="1200"/>
              <a:buFont typeface="Arial"/>
              <a:buNone/>
            </a:pPr>
            <a:r>
              <a:rPr lang="en-US" sz="1200" b="0" i="0" u="none" strike="noStrike" cap="none">
                <a:solidFill>
                  <a:srgbClr val="134087"/>
                </a:solidFill>
                <a:latin typeface="Montserrat"/>
                <a:ea typeface="Montserrat"/>
                <a:cs typeface="Montserrat"/>
                <a:sym typeface="Montserrat"/>
              </a:rPr>
              <a:t>http://www.psa.gov.ph</a:t>
            </a:r>
            <a:endParaRPr/>
          </a:p>
          <a:p>
            <a:pPr marL="257175" marR="0" lvl="0" indent="-257175" algn="l" rtl="0">
              <a:lnSpc>
                <a:spcPct val="100000"/>
              </a:lnSpc>
              <a:spcBef>
                <a:spcPts val="0"/>
              </a:spcBef>
              <a:spcAft>
                <a:spcPts val="0"/>
              </a:spcAft>
              <a:buClr>
                <a:schemeClr val="dk1"/>
              </a:buClr>
              <a:buSzPts val="1200"/>
              <a:buFont typeface="Arial"/>
              <a:buNone/>
            </a:pPr>
            <a:endParaRPr sz="1200" b="0" i="0" u="none" strike="noStrike" cap="none">
              <a:solidFill>
                <a:srgbClr val="134087"/>
              </a:solidFill>
              <a:latin typeface="Montserrat"/>
              <a:ea typeface="Montserrat"/>
              <a:cs typeface="Montserrat"/>
              <a:sym typeface="Montserrat"/>
            </a:endParaRPr>
          </a:p>
          <a:p>
            <a:pPr marL="257175" marR="0" lvl="0" indent="-257175" algn="l" rtl="0">
              <a:lnSpc>
                <a:spcPct val="100000"/>
              </a:lnSpc>
              <a:spcBef>
                <a:spcPts val="0"/>
              </a:spcBef>
              <a:spcAft>
                <a:spcPts val="0"/>
              </a:spcAft>
              <a:buClr>
                <a:srgbClr val="134087"/>
              </a:buClr>
              <a:buSzPts val="1200"/>
              <a:buFont typeface="Arial"/>
              <a:buNone/>
            </a:pPr>
            <a:r>
              <a:rPr lang="en-US" sz="1200" b="0" i="0" u="none" strike="noStrike" cap="none">
                <a:solidFill>
                  <a:srgbClr val="134087"/>
                </a:solidFill>
                <a:latin typeface="Montserrat"/>
                <a:ea typeface="Montserrat"/>
                <a:cs typeface="Montserrat"/>
                <a:sym typeface="Montserrat"/>
              </a:rPr>
              <a:t>http://openstat.psa.gov.ph</a:t>
            </a:r>
            <a:endParaRPr/>
          </a:p>
          <a:p>
            <a:pPr marL="257175" marR="0" lvl="0" indent="-257175" algn="l" rtl="0">
              <a:lnSpc>
                <a:spcPct val="100000"/>
              </a:lnSpc>
              <a:spcBef>
                <a:spcPts val="0"/>
              </a:spcBef>
              <a:spcAft>
                <a:spcPts val="0"/>
              </a:spcAft>
              <a:buClr>
                <a:schemeClr val="dk1"/>
              </a:buClr>
              <a:buSzPts val="1200"/>
              <a:buFont typeface="Arial"/>
              <a:buNone/>
            </a:pPr>
            <a:endParaRPr sz="1200" b="0" i="0" u="none" strike="noStrike" cap="none">
              <a:solidFill>
                <a:srgbClr val="134087"/>
              </a:solidFill>
              <a:latin typeface="Montserrat"/>
              <a:ea typeface="Montserrat"/>
              <a:cs typeface="Montserrat"/>
              <a:sym typeface="Montserrat"/>
            </a:endParaRPr>
          </a:p>
          <a:p>
            <a:pPr marL="257175" marR="0" lvl="0" indent="-257175" algn="l" rtl="0">
              <a:lnSpc>
                <a:spcPct val="100000"/>
              </a:lnSpc>
              <a:spcBef>
                <a:spcPts val="0"/>
              </a:spcBef>
              <a:spcAft>
                <a:spcPts val="0"/>
              </a:spcAft>
              <a:buClr>
                <a:srgbClr val="134087"/>
              </a:buClr>
              <a:buSzPts val="1200"/>
              <a:buFont typeface="Arial"/>
              <a:buNone/>
            </a:pPr>
            <a:r>
              <a:rPr lang="en-US" sz="1200" b="0" i="0" u="none" strike="noStrike" cap="none">
                <a:solidFill>
                  <a:srgbClr val="134087"/>
                </a:solidFill>
                <a:latin typeface="Montserrat"/>
                <a:ea typeface="Montserrat"/>
                <a:cs typeface="Montserrat"/>
                <a:sym typeface="Montserrat"/>
              </a:rPr>
              <a:t>https://twitter.com/PSAgovph</a:t>
            </a:r>
            <a:endParaRPr/>
          </a:p>
          <a:p>
            <a:pPr marL="257175" marR="0" lvl="0" indent="-257175" algn="l" rtl="0">
              <a:lnSpc>
                <a:spcPct val="100000"/>
              </a:lnSpc>
              <a:spcBef>
                <a:spcPts val="0"/>
              </a:spcBef>
              <a:spcAft>
                <a:spcPts val="0"/>
              </a:spcAft>
              <a:buClr>
                <a:schemeClr val="dk1"/>
              </a:buClr>
              <a:buSzPts val="1200"/>
              <a:buFont typeface="Arial"/>
              <a:buNone/>
            </a:pPr>
            <a:endParaRPr sz="1200" b="0" i="0" u="none" strike="noStrike" cap="none">
              <a:solidFill>
                <a:srgbClr val="134087"/>
              </a:solidFill>
              <a:latin typeface="Montserrat"/>
              <a:ea typeface="Montserrat"/>
              <a:cs typeface="Montserrat"/>
              <a:sym typeface="Montserrat"/>
            </a:endParaRPr>
          </a:p>
          <a:p>
            <a:pPr marL="257175" marR="0" lvl="0" indent="-257175" algn="l" rtl="0">
              <a:lnSpc>
                <a:spcPct val="100000"/>
              </a:lnSpc>
              <a:spcBef>
                <a:spcPts val="0"/>
              </a:spcBef>
              <a:spcAft>
                <a:spcPts val="0"/>
              </a:spcAft>
              <a:buClr>
                <a:srgbClr val="134087"/>
              </a:buClr>
              <a:buSzPts val="1200"/>
              <a:buFont typeface="Arial"/>
              <a:buNone/>
            </a:pPr>
            <a:r>
              <a:rPr lang="en-US" sz="1200" b="0" i="0" u="none" strike="noStrike" cap="none">
                <a:solidFill>
                  <a:srgbClr val="134087"/>
                </a:solidFill>
                <a:latin typeface="Montserrat"/>
                <a:ea typeface="Montserrat"/>
                <a:cs typeface="Montserrat"/>
                <a:sym typeface="Montserrat"/>
              </a:rPr>
              <a:t>https://www.facebook.com/PhilippineStatisticsAuthority</a:t>
            </a:r>
            <a:endParaRPr/>
          </a:p>
          <a:p>
            <a:pPr marL="257175" marR="0" lvl="0" indent="-104775" algn="l" rtl="0">
              <a:lnSpc>
                <a:spcPct val="100000"/>
              </a:lnSpc>
              <a:spcBef>
                <a:spcPts val="480"/>
              </a:spcBef>
              <a:spcAft>
                <a:spcPts val="0"/>
              </a:spcAft>
              <a:buClr>
                <a:schemeClr val="dk1"/>
              </a:buClr>
              <a:buSzPts val="2400"/>
              <a:buFont typeface="Arial"/>
              <a:buNone/>
            </a:pPr>
            <a:endParaRPr sz="2400" b="0" i="0" u="none" strike="noStrike" cap="none">
              <a:solidFill>
                <a:srgbClr val="000000"/>
              </a:solidFill>
              <a:latin typeface="Montserrat"/>
              <a:ea typeface="Montserrat"/>
              <a:cs typeface="Montserrat"/>
              <a:sym typeface="Montserrat"/>
            </a:endParaRPr>
          </a:p>
        </p:txBody>
      </p:sp>
      <p:pic>
        <p:nvPicPr>
          <p:cNvPr id="331" name="Google Shape;331;p13"/>
          <p:cNvPicPr preferRelativeResize="0"/>
          <p:nvPr/>
        </p:nvPicPr>
        <p:blipFill rotWithShape="1">
          <a:blip r:embed="rId9">
            <a:alphaModFix/>
          </a:blip>
          <a:srcRect/>
          <a:stretch/>
        </p:blipFill>
        <p:spPr>
          <a:xfrm>
            <a:off x="732382" y="1439680"/>
            <a:ext cx="2877356" cy="2877356"/>
          </a:xfrm>
          <a:prstGeom prst="rect">
            <a:avLst/>
          </a:prstGeom>
          <a:noFill/>
          <a:ln>
            <a:noFill/>
          </a:ln>
        </p:spPr>
      </p:pic>
      <p:pic>
        <p:nvPicPr>
          <p:cNvPr id="332" name="Google Shape;332;p13" descr="ID NATIN TO 30s mix feb26 5pm.mp3"/>
          <p:cNvPicPr preferRelativeResize="0"/>
          <p:nvPr/>
        </p:nvPicPr>
        <p:blipFill rotWithShape="1">
          <a:blip r:embed="rId10">
            <a:alphaModFix/>
          </a:blip>
          <a:srcRect/>
          <a:stretch/>
        </p:blipFill>
        <p:spPr>
          <a:xfrm>
            <a:off x="4218746" y="4047013"/>
            <a:ext cx="812800" cy="8128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2"/>
                                        </p:tgtEl>
                                        <p:attrNameLst>
                                          <p:attrName>style.visibility</p:attrName>
                                        </p:attrNameLst>
                                      </p:cBhvr>
                                      <p:to>
                                        <p:strVal val="visible"/>
                                      </p:to>
                                    </p:set>
                                    <p:animEffect transition="in" filter="fade">
                                      <p:cBhvr>
                                        <p:cTn id="7" dur="1"/>
                                        <p:tgtEl>
                                          <p:spTgt spid="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2849</TotalTime>
  <Words>1820</Words>
  <Application>Microsoft Office PowerPoint</Application>
  <PresentationFormat>On-screen Show (16:9)</PresentationFormat>
  <Paragraphs>208</Paragraphs>
  <Slides>15</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Montserrat</vt:lpstr>
      <vt:lpstr>Proxima Nova</vt:lpstr>
      <vt:lpstr>Trajan Pro</vt:lpstr>
      <vt:lpstr>Arial</vt:lpstr>
      <vt:lpstr>Wingdings</vt:lpstr>
      <vt:lpstr>Aharoni</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Marskell</dc:creator>
  <cp:lastModifiedBy>Marela Lovely Andres</cp:lastModifiedBy>
  <cp:revision>19</cp:revision>
  <dcterms:modified xsi:type="dcterms:W3CDTF">2021-11-29T08:46:25Z</dcterms:modified>
</cp:coreProperties>
</file>